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95" r:id="rId3"/>
    <p:sldId id="257" r:id="rId4"/>
    <p:sldId id="308" r:id="rId5"/>
    <p:sldId id="307" r:id="rId6"/>
    <p:sldId id="309" r:id="rId7"/>
    <p:sldId id="310" r:id="rId8"/>
    <p:sldId id="315" r:id="rId9"/>
    <p:sldId id="343" r:id="rId10"/>
    <p:sldId id="320" r:id="rId11"/>
    <p:sldId id="318" r:id="rId12"/>
    <p:sldId id="328" r:id="rId13"/>
    <p:sldId id="338" r:id="rId14"/>
    <p:sldId id="342" r:id="rId15"/>
    <p:sldId id="339" r:id="rId16"/>
    <p:sldId id="341" r:id="rId17"/>
    <p:sldId id="305" r:id="rId18"/>
    <p:sldId id="344" r:id="rId19"/>
    <p:sldId id="345" r:id="rId20"/>
    <p:sldId id="346" r:id="rId21"/>
  </p:sldIdLst>
  <p:sldSz cx="8999538" cy="504031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28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AA2"/>
    <a:srgbClr val="1AB39A"/>
    <a:srgbClr val="53585F"/>
    <a:srgbClr val="19B49B"/>
    <a:srgbClr val="CDEBFE"/>
    <a:srgbClr val="FFFFBC"/>
    <a:srgbClr val="0073E2"/>
    <a:srgbClr val="FFFFFF"/>
    <a:srgbClr val="F7F7F7"/>
    <a:srgbClr val="C0F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3" autoAdjust="0"/>
    <p:restoredTop sz="94660"/>
  </p:normalViewPr>
  <p:slideViewPr>
    <p:cSldViewPr snapToGrid="0">
      <p:cViewPr>
        <p:scale>
          <a:sx n="70" d="100"/>
          <a:sy n="70" d="100"/>
        </p:scale>
        <p:origin x="1740" y="498"/>
      </p:cViewPr>
      <p:guideLst>
        <p:guide orient="horz" pos="1656"/>
        <p:guide pos="28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CFDDC-4151-4F58-BEA7-655A61B04F29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D692C-C307-4C02-AC17-4596772F2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70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676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69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358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96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57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270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537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845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070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6725" y="1279525"/>
            <a:ext cx="61658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新生儿科：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儿科的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ICU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体表温度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度，一分钟一个温度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套，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20-30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67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6725" y="1279525"/>
            <a:ext cx="61658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新生儿科：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儿科的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ICU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体表温度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度，一分钟一个温度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套，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20-30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6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550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6725" y="1279525"/>
            <a:ext cx="61658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新生儿科：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儿科的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ICU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体表温度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度，一分钟一个温度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套，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20-30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8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36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7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7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232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87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67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D692C-C307-4C02-AC17-4596772F2D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33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2" y="824885"/>
            <a:ext cx="674965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2647331"/>
            <a:ext cx="674965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0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25712"/>
            <a:ext cx="4556016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6286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11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6286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68350"/>
            <a:ext cx="1940525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68350"/>
            <a:ext cx="5709082" cy="427143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1871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6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05434" y="1568097"/>
            <a:ext cx="3793305" cy="2741933"/>
          </a:xfrm>
          <a:prstGeom prst="rect">
            <a:avLst/>
          </a:prstGeom>
          <a:solidFill>
            <a:schemeClr val="tx2"/>
          </a:solidFill>
        </p:spPr>
        <p:txBody>
          <a:bodyPr lIns="91436" tIns="45719" rIns="91436" bIns="45719"/>
          <a:lstStyle>
            <a:lvl1pPr marL="0" indent="0">
              <a:buNone/>
              <a:defRPr sz="514"/>
            </a:lvl1pPr>
          </a:lstStyle>
          <a:p>
            <a:r>
              <a:rPr lang="en-US" smtClean="0"/>
              <a:t>Single Image#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22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6286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21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256579"/>
            <a:ext cx="7762102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373044"/>
            <a:ext cx="7762102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7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228204" y="321700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ea typeface="宋体"/>
            </a:endParaRPr>
          </a:p>
          <a:p>
            <a:pPr defTabSz="914400"/>
            <a:r>
              <a:rPr lang="zh-CN" altLang="en-US" sz="100" dirty="0" smtClean="0">
                <a:solidFill>
                  <a:prstClr val="white"/>
                </a:solidFill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ea typeface="宋体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ea typeface="宋体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61871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58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341750"/>
            <a:ext cx="382480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341750"/>
            <a:ext cx="382480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6286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24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68350"/>
            <a:ext cx="7762102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235577"/>
            <a:ext cx="380722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1841114"/>
            <a:ext cx="3807226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235577"/>
            <a:ext cx="382597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841114"/>
            <a:ext cx="3825976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6286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26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6286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2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6286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12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25712"/>
            <a:ext cx="4556016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62868" y="4605744"/>
            <a:ext cx="449897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上海南洋万邦软件技术有限公司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Shanghai Nanyang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Wanbang</a:t>
            </a:r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Software Technology </a:t>
            </a:r>
            <a:r>
              <a:rPr kumimoji="0" lang="en-US" altLang="zh-CN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Co.,Ltd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16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341750"/>
            <a:ext cx="7762102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4FFCF-463E-4D67-9145-5F37447319F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A364A-95C9-4918-B87B-C8364849B0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32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90EACA00-6FF0-4BAA-8D34-F10560AA718B}"/>
              </a:ext>
            </a:extLst>
          </p:cNvPr>
          <p:cNvGrpSpPr/>
          <p:nvPr/>
        </p:nvGrpSpPr>
        <p:grpSpPr>
          <a:xfrm>
            <a:off x="798653" y="0"/>
            <a:ext cx="10797892" cy="5416952"/>
            <a:chOff x="798653" y="0"/>
            <a:chExt cx="10797892" cy="54169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1D9B0E8-C194-46F2-A391-E279E0668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7773" y="0"/>
              <a:ext cx="7641765" cy="5040313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F25AED5C-AAC9-4210-B394-DCA8A40B9276}"/>
                </a:ext>
              </a:extLst>
            </p:cNvPr>
            <p:cNvSpPr/>
            <p:nvPr/>
          </p:nvSpPr>
          <p:spPr>
            <a:xfrm>
              <a:off x="798653" y="0"/>
              <a:ext cx="10797892" cy="5416952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43ACF4B5-3196-48FE-B2C6-0A6EBBFF1433}"/>
              </a:ext>
            </a:extLst>
          </p:cNvPr>
          <p:cNvSpPr/>
          <p:nvPr/>
        </p:nvSpPr>
        <p:spPr>
          <a:xfrm>
            <a:off x="0" y="0"/>
            <a:ext cx="6193742" cy="504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3729F32-B1CF-409D-9D40-DCF83FEB4112}"/>
              </a:ext>
            </a:extLst>
          </p:cNvPr>
          <p:cNvSpPr/>
          <p:nvPr/>
        </p:nvSpPr>
        <p:spPr>
          <a:xfrm>
            <a:off x="769053" y="1112394"/>
            <a:ext cx="7112000" cy="2834640"/>
          </a:xfrm>
          <a:prstGeom prst="rect">
            <a:avLst/>
          </a:prstGeom>
          <a:noFill/>
          <a:ln w="38100"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A49E199-73FA-4DCD-95C0-785846948B65}"/>
              </a:ext>
            </a:extLst>
          </p:cNvPr>
          <p:cNvSpPr txBox="1"/>
          <p:nvPr/>
        </p:nvSpPr>
        <p:spPr>
          <a:xfrm>
            <a:off x="1201360" y="1327143"/>
            <a:ext cx="1191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rgbClr val="19B49B"/>
                </a:solidFill>
                <a:latin typeface="Agency FB" panose="020B0503020202020204" pitchFamily="34" charset="0"/>
              </a:rPr>
              <a:t>2019</a:t>
            </a:r>
            <a:endParaRPr lang="zh-CN" altLang="en-US" sz="5400" dirty="0">
              <a:solidFill>
                <a:srgbClr val="19B49B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FC2A3FB-BDB8-45AD-9ABC-C9725D1D4C64}"/>
              </a:ext>
            </a:extLst>
          </p:cNvPr>
          <p:cNvSpPr txBox="1"/>
          <p:nvPr/>
        </p:nvSpPr>
        <p:spPr>
          <a:xfrm>
            <a:off x="1201360" y="2106532"/>
            <a:ext cx="4803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latin typeface="方正兰亭准黑_GBK" panose="02000000000000000000" pitchFamily="2" charset="-122"/>
                <a:ea typeface="方正兰亭中粗黑_GBK" panose="02000000000000000000" pitchFamily="2" charset="-122"/>
              </a:rPr>
              <a:t>基于冷链云平台的疾控</a:t>
            </a:r>
            <a:r>
              <a:rPr lang="en-US" altLang="zh-CN" sz="3600" b="1" dirty="0" smtClean="0">
                <a:latin typeface="方正兰亭准黑_GBK" panose="02000000000000000000" pitchFamily="2" charset="-122"/>
                <a:ea typeface="方正兰亭中粗黑_GBK" panose="02000000000000000000" pitchFamily="2" charset="-122"/>
              </a:rPr>
              <a:t>/</a:t>
            </a:r>
            <a:r>
              <a:rPr lang="zh-CN" altLang="en-US" sz="3600" b="1" dirty="0" smtClean="0">
                <a:latin typeface="方正兰亭准黑_GBK" panose="02000000000000000000" pitchFamily="2" charset="-122"/>
                <a:ea typeface="方正兰亭中粗黑_GBK" panose="02000000000000000000" pitchFamily="2" charset="-122"/>
              </a:rPr>
              <a:t>医院冷链监控方案</a:t>
            </a:r>
            <a:endParaRPr lang="zh-CN" altLang="en-US" sz="3600" b="1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C1C37B0F-00A9-4F73-BAAA-5F3EA4C5E53C}"/>
              </a:ext>
            </a:extLst>
          </p:cNvPr>
          <p:cNvCxnSpPr>
            <a:cxnSpLocks/>
          </p:cNvCxnSpPr>
          <p:nvPr/>
        </p:nvCxnSpPr>
        <p:spPr>
          <a:xfrm>
            <a:off x="1309645" y="3307118"/>
            <a:ext cx="521435" cy="0"/>
          </a:xfrm>
          <a:prstGeom prst="line">
            <a:avLst/>
          </a:prstGeom>
          <a:ln w="254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19659316-C0C2-483E-B258-EEAE627FFF18}"/>
              </a:ext>
            </a:extLst>
          </p:cNvPr>
          <p:cNvSpPr txBox="1"/>
          <p:nvPr/>
        </p:nvSpPr>
        <p:spPr>
          <a:xfrm>
            <a:off x="1201360" y="3543207"/>
            <a:ext cx="4927622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" dirty="0" smtClean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曾佑轩     </a:t>
            </a:r>
            <a:r>
              <a:rPr lang="en-AU" altLang="zh-CN" sz="1150" dirty="0" smtClean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zengyx@nysoftland.com.com</a:t>
            </a:r>
            <a:r>
              <a:rPr lang="en-US" altLang="zh-CN" sz="1150" dirty="0" smtClean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	         </a:t>
            </a:r>
            <a:endParaRPr lang="zh-CN" altLang="en-US" sz="1150" dirty="0">
              <a:solidFill>
                <a:srgbClr val="19B49B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2D755E95-D042-44B7-B921-A79CDD1A70E2}"/>
              </a:ext>
            </a:extLst>
          </p:cNvPr>
          <p:cNvSpPr txBox="1"/>
          <p:nvPr/>
        </p:nvSpPr>
        <p:spPr>
          <a:xfrm>
            <a:off x="7921778" y="1130149"/>
            <a:ext cx="553998" cy="35381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上海南洋万邦软件技术有限公司</a:t>
            </a:r>
          </a:p>
          <a:p>
            <a:r>
              <a:rPr lang="en-US" altLang="zh-CN" sz="120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Shanghai Nanyang </a:t>
            </a:r>
            <a:r>
              <a:rPr lang="en-US" altLang="zh-CN" sz="1200" dirty="0" err="1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Wanbang</a:t>
            </a:r>
            <a:r>
              <a:rPr lang="en-US" altLang="zh-CN" sz="120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Software Technology </a:t>
            </a:r>
            <a:r>
              <a:rPr lang="en-US" altLang="zh-CN" sz="1200" dirty="0" err="1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Co.,Ltd</a:t>
            </a:r>
            <a:endParaRPr lang="en-US" altLang="zh-CN" sz="1200" dirty="0">
              <a:solidFill>
                <a:srgbClr val="19B49B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FA563EAC-806F-49B4-AE8E-B9FB7A39A99A}"/>
              </a:ext>
            </a:extLst>
          </p:cNvPr>
          <p:cNvCxnSpPr>
            <a:cxnSpLocks/>
          </p:cNvCxnSpPr>
          <p:nvPr/>
        </p:nvCxnSpPr>
        <p:spPr>
          <a:xfrm>
            <a:off x="8627239" y="1119224"/>
            <a:ext cx="0" cy="5419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2143435-0FFC-4576-9950-E7498412B25D}"/>
              </a:ext>
            </a:extLst>
          </p:cNvPr>
          <p:cNvSpPr txBox="1"/>
          <p:nvPr/>
        </p:nvSpPr>
        <p:spPr>
          <a:xfrm>
            <a:off x="907975" y="292746"/>
            <a:ext cx="401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冰箱</a:t>
            </a:r>
            <a:r>
              <a:rPr lang="en-US" altLang="zh-CN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/</a:t>
            </a:r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冰柜温度监控示意图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10BB556F-488E-4F80-A8B3-5B00FCC93917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03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4357BD17-DFAC-4F04-A153-92DC17685EC3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xmlns="" id="{D003EC92-7726-4312-9295-5BDCCB115D83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54" y="807735"/>
            <a:ext cx="5782923" cy="42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8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2143435-0FFC-4576-9950-E7498412B25D}"/>
              </a:ext>
            </a:extLst>
          </p:cNvPr>
          <p:cNvSpPr txBox="1"/>
          <p:nvPr/>
        </p:nvSpPr>
        <p:spPr>
          <a:xfrm>
            <a:off x="907976" y="292746"/>
            <a:ext cx="291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冷藏车监控示意图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10BB556F-488E-4F80-A8B3-5B00FCC93917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03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4357BD17-DFAC-4F04-A153-92DC17685EC3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xmlns="" id="{D003EC92-7726-4312-9295-5BDCCB115D83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44529" y="1056135"/>
            <a:ext cx="6708892" cy="3916780"/>
            <a:chOff x="1144529" y="1056135"/>
            <a:chExt cx="6708892" cy="39167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529" y="1056135"/>
              <a:ext cx="6708892" cy="391678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064042" y="1507958"/>
              <a:ext cx="1168652" cy="523220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NY901P</a:t>
              </a: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车载主机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29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0">
            <a:extLst>
              <a:ext uri="{FF2B5EF4-FFF2-40B4-BE49-F238E27FC236}">
                <a16:creationId xmlns:a16="http://schemas.microsoft.com/office/drawing/2014/main" xmlns="" id="{D38604F7-CCD4-4FAC-9913-3284EFE570C5}"/>
              </a:ext>
            </a:extLst>
          </p:cNvPr>
          <p:cNvSpPr txBox="1"/>
          <p:nvPr/>
        </p:nvSpPr>
        <p:spPr>
          <a:xfrm>
            <a:off x="907975" y="292746"/>
            <a:ext cx="563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云平台界面：云平台登录</a:t>
            </a:r>
            <a:r>
              <a:rPr lang="zh-CN" altLang="en-US" sz="2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（分权限登录）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E9D25D43-150B-421C-9D6E-E5B1B6D3DCFA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Agency FB" panose="020B0503020202020204" pitchFamily="34" charset="0"/>
              </a:rPr>
              <a:t>06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EDD4CCAE-DE5D-4FD3-957F-B43EC8C4C72B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xmlns="" id="{805657CA-5F5F-4CC0-989B-5F206D09EE56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75" y="807735"/>
            <a:ext cx="6864425" cy="415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0">
            <a:extLst>
              <a:ext uri="{FF2B5EF4-FFF2-40B4-BE49-F238E27FC236}">
                <a16:creationId xmlns:a16="http://schemas.microsoft.com/office/drawing/2014/main" xmlns="" id="{D38604F7-CCD4-4FAC-9913-3284EFE570C5}"/>
              </a:ext>
            </a:extLst>
          </p:cNvPr>
          <p:cNvSpPr txBox="1"/>
          <p:nvPr/>
        </p:nvSpPr>
        <p:spPr>
          <a:xfrm>
            <a:off x="907975" y="292746"/>
            <a:ext cx="783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云平台</a:t>
            </a:r>
            <a:r>
              <a:rPr lang="zh-CN" altLang="en-US" sz="24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界面 </a:t>
            </a:r>
            <a:r>
              <a:rPr lang="zh-CN" altLang="en-US" sz="16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手机</a:t>
            </a:r>
            <a:r>
              <a:rPr lang="en-US" altLang="zh-CN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APP</a:t>
            </a:r>
            <a:r>
              <a:rPr lang="zh-CN" altLang="en-US" sz="16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与短信报警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E9D25D43-150B-421C-9D6E-E5B1B6D3DCFA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Agency FB" panose="020B0503020202020204" pitchFamily="34" charset="0"/>
              </a:rPr>
              <a:t>06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EDD4CCAE-DE5D-4FD3-957F-B43EC8C4C72B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xmlns="" id="{805657CA-5F5F-4CC0-989B-5F206D09EE56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59155" y="1109459"/>
            <a:ext cx="7465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手机与</a:t>
            </a:r>
            <a:r>
              <a:rPr lang="en-US" altLang="zh-CN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通过网络，可以方便查看数据，超限推送报警信息与短信报警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5110CC4-7965-480A-AD81-1B5450BA7F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35116" y="1660917"/>
            <a:ext cx="1219705" cy="21717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627D682-99B9-4586-9559-FDA0401C16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9969" y="1660917"/>
            <a:ext cx="1311190" cy="21717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2D14822-1275-42D6-84F3-E1AA9AA084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6839" y="1660917"/>
            <a:ext cx="1292895" cy="21717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C8B98783-1FFC-445F-96AE-FEE63E5EC1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017" y="1660918"/>
            <a:ext cx="1221584" cy="21717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86D2780-92DB-4D22-B57B-E8EBBE956B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8778" y="1660917"/>
            <a:ext cx="1286354" cy="21717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4683" y="4014748"/>
            <a:ext cx="9508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53585F"/>
                </a:solidFill>
              </a:rPr>
              <a:t>        </a:t>
            </a:r>
            <a:r>
              <a:rPr lang="en-US" altLang="zh-CN" sz="1400" b="1" dirty="0" smtClean="0">
                <a:solidFill>
                  <a:srgbClr val="53585F"/>
                </a:solidFill>
              </a:rPr>
              <a:t>      </a:t>
            </a:r>
            <a:r>
              <a:rPr lang="zh-CN" altLang="en-US" sz="1400" b="1" dirty="0">
                <a:solidFill>
                  <a:srgbClr val="53585F"/>
                </a:solidFill>
              </a:rPr>
              <a:t>实时数据           </a:t>
            </a:r>
            <a:r>
              <a:rPr lang="zh-CN" altLang="en-US" sz="1400" b="1" dirty="0" smtClean="0">
                <a:solidFill>
                  <a:srgbClr val="53585F"/>
                </a:solidFill>
              </a:rPr>
              <a:t>    数据</a:t>
            </a:r>
            <a:r>
              <a:rPr lang="zh-CN" altLang="en-US" sz="1400" b="1" dirty="0">
                <a:solidFill>
                  <a:srgbClr val="53585F"/>
                </a:solidFill>
              </a:rPr>
              <a:t>曲线            </a:t>
            </a:r>
            <a:r>
              <a:rPr lang="zh-CN" altLang="en-US" sz="1400" b="1" dirty="0" smtClean="0">
                <a:solidFill>
                  <a:srgbClr val="53585F"/>
                </a:solidFill>
              </a:rPr>
              <a:t>    报警</a:t>
            </a:r>
            <a:r>
              <a:rPr lang="zh-CN" altLang="en-US" sz="1400" b="1" dirty="0">
                <a:solidFill>
                  <a:srgbClr val="53585F"/>
                </a:solidFill>
              </a:rPr>
              <a:t>信息推送            </a:t>
            </a:r>
            <a:r>
              <a:rPr lang="zh-CN" altLang="en-US" sz="1400" b="1" dirty="0" smtClean="0">
                <a:solidFill>
                  <a:srgbClr val="53585F"/>
                </a:solidFill>
              </a:rPr>
              <a:t> 数据</a:t>
            </a:r>
            <a:r>
              <a:rPr lang="zh-CN" altLang="en-US" sz="1400" b="1" dirty="0">
                <a:solidFill>
                  <a:srgbClr val="53585F"/>
                </a:solidFill>
              </a:rPr>
              <a:t>报表              </a:t>
            </a:r>
            <a:r>
              <a:rPr lang="zh-CN" altLang="en-US" sz="1400" b="1" dirty="0" smtClean="0">
                <a:solidFill>
                  <a:srgbClr val="53585F"/>
                </a:solidFill>
              </a:rPr>
              <a:t>     短</a:t>
            </a:r>
            <a:r>
              <a:rPr lang="zh-CN" altLang="en-US" sz="1400" b="1" dirty="0">
                <a:solidFill>
                  <a:srgbClr val="53585F"/>
                </a:solidFill>
              </a:rPr>
              <a:t>信报警</a:t>
            </a:r>
            <a:r>
              <a:rPr lang="en-US" altLang="zh-CN" sz="1400" b="1" dirty="0">
                <a:solidFill>
                  <a:srgbClr val="53585F"/>
                </a:solidFill>
              </a:rPr>
              <a:t> </a:t>
            </a:r>
            <a:endParaRPr lang="zh-CN" altLang="en-US" sz="1400" b="1" dirty="0">
              <a:solidFill>
                <a:srgbClr val="53585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967" y="841794"/>
            <a:ext cx="2160165" cy="384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6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88D8DDE4-6D37-4FB1-85EA-2DB6695C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92" y="1109459"/>
            <a:ext cx="3604472" cy="34962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834A8A9-D14E-48A7-9C17-19B093BA6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95" y="1109432"/>
            <a:ext cx="3015638" cy="3447932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xmlns="" id="{D38604F7-CCD4-4FAC-9913-3284EFE570C5}"/>
              </a:ext>
            </a:extLst>
          </p:cNvPr>
          <p:cNvSpPr txBox="1"/>
          <p:nvPr/>
        </p:nvSpPr>
        <p:spPr>
          <a:xfrm>
            <a:off x="907975" y="292746"/>
            <a:ext cx="783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冰箱温度监控现场图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E9D25D43-150B-421C-9D6E-E5B1B6D3DCFA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Agency FB" panose="020B0503020202020204" pitchFamily="34" charset="0"/>
              </a:rPr>
              <a:t>07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EDD4CCAE-DE5D-4FD3-957F-B43EC8C4C72B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xmlns="" id="{805657CA-5F5F-4CC0-989B-5F206D09EE56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03C9DC2-AF9E-4B1B-938A-0EDF78E275C6}"/>
              </a:ext>
            </a:extLst>
          </p:cNvPr>
          <p:cNvSpPr txBox="1"/>
          <p:nvPr/>
        </p:nvSpPr>
        <p:spPr>
          <a:xfrm>
            <a:off x="1178235" y="1109432"/>
            <a:ext cx="1442135" cy="338554"/>
          </a:xfrm>
          <a:prstGeom prst="rect">
            <a:avLst/>
          </a:prstGeom>
          <a:solidFill>
            <a:srgbClr val="1AB39A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医用冰箱监控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655AF6D-0347-4692-AD9A-981BFA9877F9}"/>
              </a:ext>
            </a:extLst>
          </p:cNvPr>
          <p:cNvSpPr txBox="1"/>
          <p:nvPr/>
        </p:nvSpPr>
        <p:spPr>
          <a:xfrm>
            <a:off x="6325860" y="1109432"/>
            <a:ext cx="2105404" cy="338554"/>
          </a:xfrm>
          <a:prstGeom prst="rect">
            <a:avLst/>
          </a:prstGeom>
          <a:solidFill>
            <a:srgbClr val="1AB39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协和医院现场实拍图</a:t>
            </a:r>
          </a:p>
        </p:txBody>
      </p:sp>
    </p:spTree>
    <p:extLst>
      <p:ext uri="{BB962C8B-B14F-4D97-AF65-F5344CB8AC3E}">
        <p14:creationId xmlns:p14="http://schemas.microsoft.com/office/powerpoint/2010/main" val="289002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92" y="962915"/>
            <a:ext cx="3788040" cy="3065319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xmlns="" id="{D38604F7-CCD4-4FAC-9913-3284EFE570C5}"/>
              </a:ext>
            </a:extLst>
          </p:cNvPr>
          <p:cNvSpPr txBox="1"/>
          <p:nvPr/>
        </p:nvSpPr>
        <p:spPr>
          <a:xfrm>
            <a:off x="907975" y="292746"/>
            <a:ext cx="783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冰箱温度监控现场图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E9D25D43-150B-421C-9D6E-E5B1B6D3DCFA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Agency FB" panose="020B0503020202020204" pitchFamily="34" charset="0"/>
              </a:rPr>
              <a:t>07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EDD4CCAE-DE5D-4FD3-957F-B43EC8C4C72B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xmlns="" id="{805657CA-5F5F-4CC0-989B-5F206D09EE56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03C9DC2-AF9E-4B1B-938A-0EDF78E275C6}"/>
              </a:ext>
            </a:extLst>
          </p:cNvPr>
          <p:cNvSpPr txBox="1"/>
          <p:nvPr/>
        </p:nvSpPr>
        <p:spPr>
          <a:xfrm>
            <a:off x="1784928" y="4236738"/>
            <a:ext cx="3332577" cy="584775"/>
          </a:xfrm>
          <a:prstGeom prst="rect">
            <a:avLst/>
          </a:prstGeom>
          <a:solidFill>
            <a:srgbClr val="1AB39A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</a:rPr>
              <a:t>东阳市人民医院现场实拍图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r>
              <a:rPr lang="zh-CN" altLang="en-US" sz="1600" b="1" dirty="0" smtClean="0">
                <a:solidFill>
                  <a:schemeClr val="bg1"/>
                </a:solidFill>
              </a:rPr>
              <a:t>安装</a:t>
            </a:r>
            <a:r>
              <a:rPr lang="zh-CN" altLang="en-US" sz="1600" b="1" dirty="0">
                <a:solidFill>
                  <a:schemeClr val="bg1"/>
                </a:solidFill>
              </a:rPr>
              <a:t>于冰箱侧面的无线温度传感器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655AF6D-0347-4692-AD9A-981BFA9877F9}"/>
              </a:ext>
            </a:extLst>
          </p:cNvPr>
          <p:cNvSpPr txBox="1"/>
          <p:nvPr/>
        </p:nvSpPr>
        <p:spPr>
          <a:xfrm>
            <a:off x="6894134" y="3017685"/>
            <a:ext cx="1092978" cy="338554"/>
          </a:xfrm>
          <a:prstGeom prst="rect">
            <a:avLst/>
          </a:prstGeom>
          <a:solidFill>
            <a:srgbClr val="1AB39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监控主机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CC3CFBA-62B3-49F9-B956-BC6A96B0A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48" y="962915"/>
            <a:ext cx="3259449" cy="30653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37" y="898057"/>
            <a:ext cx="1516971" cy="20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0">
            <a:extLst>
              <a:ext uri="{FF2B5EF4-FFF2-40B4-BE49-F238E27FC236}">
                <a16:creationId xmlns:a16="http://schemas.microsoft.com/office/drawing/2014/main" xmlns="" id="{D38604F7-CCD4-4FAC-9913-3284EFE570C5}"/>
              </a:ext>
            </a:extLst>
          </p:cNvPr>
          <p:cNvSpPr txBox="1"/>
          <p:nvPr/>
        </p:nvSpPr>
        <p:spPr>
          <a:xfrm>
            <a:off x="907975" y="292746"/>
            <a:ext cx="783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冰箱</a:t>
            </a:r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温度监控应用案例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E9D25D43-150B-421C-9D6E-E5B1B6D3DCFA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Agency FB" panose="020B0503020202020204" pitchFamily="34" charset="0"/>
              </a:rPr>
              <a:t>08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EDD4CCAE-DE5D-4FD3-957F-B43EC8C4C72B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xmlns="" id="{805657CA-5F5F-4CC0-989B-5F206D09EE56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DA16899B-981F-4214-9A7D-EB30E71B30A1}"/>
              </a:ext>
            </a:extLst>
          </p:cNvPr>
          <p:cNvSpPr txBox="1"/>
          <p:nvPr/>
        </p:nvSpPr>
        <p:spPr>
          <a:xfrm>
            <a:off x="919580" y="919760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协和医院东院冰箱监控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19779A91-5CC9-4D92-BB82-1F4DA29E9A26}"/>
              </a:ext>
            </a:extLst>
          </p:cNvPr>
          <p:cNvSpPr txBox="1"/>
          <p:nvPr/>
        </p:nvSpPr>
        <p:spPr>
          <a:xfrm>
            <a:off x="890296" y="1259298"/>
            <a:ext cx="5852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北京大学医院冰箱监控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A85DBA3-8AF7-45E9-99F2-B34C572DFF00}"/>
              </a:ext>
            </a:extLst>
          </p:cNvPr>
          <p:cNvSpPr txBox="1"/>
          <p:nvPr/>
        </p:nvSpPr>
        <p:spPr>
          <a:xfrm>
            <a:off x="890296" y="1948827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昌平疾控中心冰箱监控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BC6ECBBB-202F-4B8D-B193-96EC8F1A91BE}"/>
              </a:ext>
            </a:extLst>
          </p:cNvPr>
          <p:cNvSpPr/>
          <p:nvPr/>
        </p:nvSpPr>
        <p:spPr>
          <a:xfrm>
            <a:off x="890296" y="1611122"/>
            <a:ext cx="2020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汕头疾控中心 冰箱监测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12F538EA-1D8D-4837-B01D-CC8588D9D3AA}"/>
              </a:ext>
            </a:extLst>
          </p:cNvPr>
          <p:cNvSpPr txBox="1"/>
          <p:nvPr/>
        </p:nvSpPr>
        <p:spPr>
          <a:xfrm>
            <a:off x="890295" y="2278695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重庆钢梁医院冰箱监控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707C165-F3D1-4187-AB13-0B5FAE110E71}"/>
              </a:ext>
            </a:extLst>
          </p:cNvPr>
          <p:cNvSpPr txBox="1"/>
          <p:nvPr/>
        </p:nvSpPr>
        <p:spPr>
          <a:xfrm>
            <a:off x="890294" y="2630520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深圳市第三人民医院冰箱监控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EBF42F8-3E65-4D41-A3AD-8BA798FB5BCA}"/>
              </a:ext>
            </a:extLst>
          </p:cNvPr>
          <p:cNvSpPr txBox="1"/>
          <p:nvPr/>
        </p:nvSpPr>
        <p:spPr>
          <a:xfrm>
            <a:off x="4953292" y="2603526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常州金坛区人民医院 冰箱监测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C9DCAE0C-F138-48C8-8178-09763C1134FE}"/>
              </a:ext>
            </a:extLst>
          </p:cNvPr>
          <p:cNvSpPr txBox="1"/>
          <p:nvPr/>
        </p:nvSpPr>
        <p:spPr>
          <a:xfrm>
            <a:off x="4953293" y="2232048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南京市鼓楼区疾控中心冰箱监控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9E9C8776-3B99-4D7E-B81D-7A8CD14C05D9}"/>
              </a:ext>
            </a:extLst>
          </p:cNvPr>
          <p:cNvSpPr txBox="1"/>
          <p:nvPr/>
        </p:nvSpPr>
        <p:spPr>
          <a:xfrm>
            <a:off x="890293" y="2950961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华西口腔医院冰箱监测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27831F6-8FDC-451E-A09E-638F2ECEAE07}"/>
              </a:ext>
            </a:extLst>
          </p:cNvPr>
          <p:cNvSpPr txBox="1"/>
          <p:nvPr/>
        </p:nvSpPr>
        <p:spPr>
          <a:xfrm>
            <a:off x="890292" y="3313904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黄石爱康医院全院冰箱监测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27120DE3-256D-4142-BD62-3B85CBBA05BC}"/>
              </a:ext>
            </a:extLst>
          </p:cNvPr>
          <p:cNvSpPr txBox="1"/>
          <p:nvPr/>
        </p:nvSpPr>
        <p:spPr>
          <a:xfrm>
            <a:off x="859155" y="3640490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内蒙古丰镇疾控中心冰箱监测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D361E7BA-F0B0-46CD-8D55-0592CFC078F1}"/>
              </a:ext>
            </a:extLst>
          </p:cNvPr>
          <p:cNvSpPr txBox="1"/>
          <p:nvPr/>
        </p:nvSpPr>
        <p:spPr>
          <a:xfrm>
            <a:off x="890291" y="3953287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黄石市中心医院冰箱监测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940D03D3-8205-41EB-B33B-F9C526524BE1}"/>
              </a:ext>
            </a:extLst>
          </p:cNvPr>
          <p:cNvSpPr txBox="1"/>
          <p:nvPr/>
        </p:nvSpPr>
        <p:spPr>
          <a:xfrm>
            <a:off x="4953292" y="3012716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武汉市第五人民医院 冰箱监测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5066E421-623F-4743-925F-521B3F50EE82}"/>
              </a:ext>
            </a:extLst>
          </p:cNvPr>
          <p:cNvSpPr txBox="1"/>
          <p:nvPr/>
        </p:nvSpPr>
        <p:spPr>
          <a:xfrm>
            <a:off x="4953294" y="888246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东阳市</a:t>
            </a:r>
            <a:r>
              <a:rPr lang="zh-CN" altLang="en-US" sz="1400" smtClean="0"/>
              <a:t>人民</a:t>
            </a:r>
            <a:r>
              <a:rPr lang="zh-CN" altLang="en-US" sz="1400" dirty="0"/>
              <a:t>医院   冰箱温度监测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444026CD-AD94-4EA8-A6A1-B2F67BAF5BFC}"/>
              </a:ext>
            </a:extLst>
          </p:cNvPr>
          <p:cNvSpPr txBox="1"/>
          <p:nvPr/>
        </p:nvSpPr>
        <p:spPr>
          <a:xfrm>
            <a:off x="4953293" y="1257443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上海同仁医院冰箱温度监测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AA2833BA-E6C5-448D-B6DD-169F6A0BF1CE}"/>
              </a:ext>
            </a:extLst>
          </p:cNvPr>
          <p:cNvSpPr txBox="1"/>
          <p:nvPr/>
        </p:nvSpPr>
        <p:spPr>
          <a:xfrm>
            <a:off x="4953293" y="1677440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新泰第二人民医院 冰箱温度监测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170C43A3-AF09-420E-9CA3-7AC9044C6C20}"/>
              </a:ext>
            </a:extLst>
          </p:cNvPr>
          <p:cNvSpPr txBox="1"/>
          <p:nvPr/>
        </p:nvSpPr>
        <p:spPr>
          <a:xfrm>
            <a:off x="4953291" y="3444550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安丘妇幼保健院 冰箱监测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D90AC4FC-3F39-4A2D-81FE-895369A073FF}"/>
              </a:ext>
            </a:extLst>
          </p:cNvPr>
          <p:cNvSpPr txBox="1"/>
          <p:nvPr/>
        </p:nvSpPr>
        <p:spPr>
          <a:xfrm>
            <a:off x="3855817" y="4540560"/>
            <a:ext cx="357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排名不分</a:t>
            </a:r>
            <a:r>
              <a:rPr lang="zh-CN" altLang="en-US" sz="1400" dirty="0" smtClean="0"/>
              <a:t>先后</a:t>
            </a:r>
            <a:endParaRPr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DE386AC7-1FEB-4515-B7C9-4A0C1DAD1088}"/>
              </a:ext>
            </a:extLst>
          </p:cNvPr>
          <p:cNvSpPr txBox="1"/>
          <p:nvPr/>
        </p:nvSpPr>
        <p:spPr>
          <a:xfrm>
            <a:off x="890291" y="4268640"/>
            <a:ext cx="3014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北京泛生子基因冰箱监测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A27EC69B-8811-4BF5-BE8D-852A16445A9B}"/>
              </a:ext>
            </a:extLst>
          </p:cNvPr>
          <p:cNvSpPr txBox="1"/>
          <p:nvPr/>
        </p:nvSpPr>
        <p:spPr>
          <a:xfrm>
            <a:off x="4953291" y="3849176"/>
            <a:ext cx="3461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西平县疾控中心冷库冰箱监测</a:t>
            </a:r>
          </a:p>
        </p:txBody>
      </p:sp>
    </p:spTree>
    <p:extLst>
      <p:ext uri="{BB962C8B-B14F-4D97-AF65-F5344CB8AC3E}">
        <p14:creationId xmlns:p14="http://schemas.microsoft.com/office/powerpoint/2010/main" val="282747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90EACA00-6FF0-4BAA-8D34-F10560AA718B}"/>
              </a:ext>
            </a:extLst>
          </p:cNvPr>
          <p:cNvGrpSpPr/>
          <p:nvPr/>
        </p:nvGrpSpPr>
        <p:grpSpPr>
          <a:xfrm>
            <a:off x="798653" y="0"/>
            <a:ext cx="10797892" cy="5416952"/>
            <a:chOff x="798653" y="0"/>
            <a:chExt cx="10797892" cy="54169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C1D9B0E8-C194-46F2-A391-E279E0668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7773" y="0"/>
              <a:ext cx="7641765" cy="5040313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F25AED5C-AAC9-4210-B394-DCA8A40B9276}"/>
                </a:ext>
              </a:extLst>
            </p:cNvPr>
            <p:cNvSpPr/>
            <p:nvPr/>
          </p:nvSpPr>
          <p:spPr>
            <a:xfrm>
              <a:off x="798653" y="0"/>
              <a:ext cx="10797892" cy="5416952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43ACF4B5-3196-48FE-B2C6-0A6EBBFF1433}"/>
              </a:ext>
            </a:extLst>
          </p:cNvPr>
          <p:cNvSpPr/>
          <p:nvPr/>
        </p:nvSpPr>
        <p:spPr>
          <a:xfrm>
            <a:off x="0" y="0"/>
            <a:ext cx="6193742" cy="504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63729F32-B1CF-409D-9D40-DCF83FEB4112}"/>
              </a:ext>
            </a:extLst>
          </p:cNvPr>
          <p:cNvSpPr/>
          <p:nvPr/>
        </p:nvSpPr>
        <p:spPr>
          <a:xfrm>
            <a:off x="769053" y="1112394"/>
            <a:ext cx="7112000" cy="2834640"/>
          </a:xfrm>
          <a:prstGeom prst="rect">
            <a:avLst/>
          </a:prstGeom>
          <a:noFill/>
          <a:ln w="38100"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A49E199-73FA-4DCD-95C0-785846948B65}"/>
              </a:ext>
            </a:extLst>
          </p:cNvPr>
          <p:cNvSpPr txBox="1"/>
          <p:nvPr/>
        </p:nvSpPr>
        <p:spPr>
          <a:xfrm>
            <a:off x="1057122" y="1373540"/>
            <a:ext cx="499625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959A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endParaRPr lang="en-US" altLang="zh-CN" sz="2000" b="1" dirty="0" smtClean="0">
              <a:solidFill>
                <a:srgbClr val="959A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959A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疫苗药品</a:t>
            </a:r>
            <a:r>
              <a:rPr lang="zh-CN" altLang="en-US" sz="1600" dirty="0">
                <a:solidFill>
                  <a:srgbClr val="959A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安全关乎民生，关于国家稳定，保障药品安全是我们上到中央下到</a:t>
            </a:r>
            <a:r>
              <a:rPr lang="zh-CN" altLang="en-US" sz="1600" dirty="0" smtClean="0">
                <a:solidFill>
                  <a:srgbClr val="959A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相关组织</a:t>
            </a:r>
            <a:r>
              <a:rPr lang="zh-CN" altLang="en-US" sz="1600" dirty="0">
                <a:solidFill>
                  <a:srgbClr val="959A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、单位及从业者的责任与使命！让我们一起为守护疫苗医药安全共同努力！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FC2A3FB-BDB8-45AD-9ABC-C9725D1D4C64}"/>
              </a:ext>
            </a:extLst>
          </p:cNvPr>
          <p:cNvSpPr txBox="1"/>
          <p:nvPr/>
        </p:nvSpPr>
        <p:spPr>
          <a:xfrm>
            <a:off x="1208677" y="290485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感谢聆听！</a:t>
            </a:r>
            <a:endParaRPr lang="zh-CN" altLang="en-US" sz="3600" b="1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C1C37B0F-00A9-4F73-BAAA-5F3EA4C5E53C}"/>
              </a:ext>
            </a:extLst>
          </p:cNvPr>
          <p:cNvCxnSpPr>
            <a:cxnSpLocks/>
          </p:cNvCxnSpPr>
          <p:nvPr/>
        </p:nvCxnSpPr>
        <p:spPr>
          <a:xfrm>
            <a:off x="1335940" y="2877385"/>
            <a:ext cx="521435" cy="0"/>
          </a:xfrm>
          <a:prstGeom prst="line">
            <a:avLst/>
          </a:prstGeom>
          <a:ln w="254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2D755E95-D042-44B7-B921-A79CDD1A70E2}"/>
              </a:ext>
            </a:extLst>
          </p:cNvPr>
          <p:cNvSpPr txBox="1"/>
          <p:nvPr/>
        </p:nvSpPr>
        <p:spPr>
          <a:xfrm>
            <a:off x="7921766" y="1095313"/>
            <a:ext cx="553998" cy="34379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lvl="0"/>
            <a:r>
              <a:rPr lang="zh-CN" altLang="en-US" sz="120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上海南洋万邦软件技术有限公司</a:t>
            </a:r>
          </a:p>
          <a:p>
            <a:pPr lvl="0"/>
            <a:r>
              <a:rPr lang="en-US" altLang="zh-CN" sz="120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Shanghai Nanyang </a:t>
            </a:r>
            <a:r>
              <a:rPr lang="en-US" altLang="zh-CN" sz="1200" dirty="0" err="1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Wanbang</a:t>
            </a:r>
            <a:r>
              <a:rPr lang="en-US" altLang="zh-CN" sz="120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 Software Technology </a:t>
            </a:r>
            <a:r>
              <a:rPr lang="en-US" altLang="zh-CN" sz="1200" dirty="0" err="1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Co.,Ltd</a:t>
            </a:r>
            <a:endParaRPr lang="en-US" altLang="zh-CN" sz="1200" dirty="0">
              <a:solidFill>
                <a:srgbClr val="19B49B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FA563EAC-806F-49B4-AE8E-B9FB7A39A99A}"/>
              </a:ext>
            </a:extLst>
          </p:cNvPr>
          <p:cNvCxnSpPr>
            <a:cxnSpLocks/>
          </p:cNvCxnSpPr>
          <p:nvPr/>
        </p:nvCxnSpPr>
        <p:spPr>
          <a:xfrm>
            <a:off x="8627239" y="1119224"/>
            <a:ext cx="0" cy="5419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51"/>
          <p:cNvSpPr txBox="1"/>
          <p:nvPr/>
        </p:nvSpPr>
        <p:spPr>
          <a:xfrm>
            <a:off x="383050" y="421875"/>
            <a:ext cx="2847965" cy="429610"/>
          </a:xfrm>
          <a:prstGeom prst="rect">
            <a:avLst/>
          </a:prstGeom>
          <a:noFill/>
        </p:spPr>
        <p:txBody>
          <a:bodyPr wrap="none" lIns="67186" tIns="33594" rIns="67186" bIns="33594" rtlCol="0">
            <a:spAutoFit/>
          </a:bodyPr>
          <a:lstStyle/>
          <a:p>
            <a:r>
              <a:rPr lang="zh-CN" altLang="en-US" sz="2351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体位监测需求与场景</a:t>
            </a:r>
            <a:endParaRPr lang="zh-CN" altLang="en-US" sz="2351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398673" y="765616"/>
            <a:ext cx="1291450" cy="203587"/>
          </a:xfrm>
          <a:prstGeom prst="rect">
            <a:avLst/>
          </a:prstGeom>
          <a:noFill/>
        </p:spPr>
        <p:txBody>
          <a:bodyPr wrap="none" lIns="67186" tIns="33594" rIns="67186" bIns="33594" rtlCol="0">
            <a:spAutoFit/>
          </a:bodyPr>
          <a:lstStyle/>
          <a:p>
            <a:r>
              <a:rPr lang="en-US" sz="882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HEALTH, WE CARE</a:t>
            </a:r>
            <a:endParaRPr lang="en-US" sz="882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50115" y="801460"/>
            <a:ext cx="3100474" cy="483989"/>
            <a:chOff x="3795713" y="900243"/>
            <a:chExt cx="4219574" cy="658682"/>
          </a:xfrm>
        </p:grpSpPr>
        <p:grpSp>
          <p:nvGrpSpPr>
            <p:cNvPr id="14" name="组合 13"/>
            <p:cNvGrpSpPr/>
            <p:nvPr/>
          </p:nvGrpSpPr>
          <p:grpSpPr>
            <a:xfrm>
              <a:off x="3795713" y="900243"/>
              <a:ext cx="4219574" cy="658682"/>
              <a:chOff x="3795713" y="1198693"/>
              <a:chExt cx="4219574" cy="65868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: 圆角 62"/>
              <p:cNvSpPr/>
              <p:nvPr/>
            </p:nvSpPr>
            <p:spPr>
              <a:xfrm>
                <a:off x="3795713" y="1198693"/>
                <a:ext cx="4219574" cy="658682"/>
              </a:xfrm>
              <a:prstGeom prst="roundRect">
                <a:avLst>
                  <a:gd name="adj" fmla="val 50000"/>
                </a:avLst>
              </a:prstGeom>
              <a:solidFill>
                <a:srgbClr val="47C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3"/>
              </a:p>
            </p:txBody>
          </p:sp>
          <p:sp>
            <p:nvSpPr>
              <p:cNvPr id="17" name="矩形: 圆角 63"/>
              <p:cNvSpPr/>
              <p:nvPr/>
            </p:nvSpPr>
            <p:spPr>
              <a:xfrm>
                <a:off x="3854452" y="1250950"/>
                <a:ext cx="4102098" cy="5541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3"/>
              </a:p>
            </p:txBody>
          </p:sp>
          <p:sp>
            <p:nvSpPr>
              <p:cNvPr id="18" name="矩形: 圆角 64"/>
              <p:cNvSpPr/>
              <p:nvPr/>
            </p:nvSpPr>
            <p:spPr>
              <a:xfrm>
                <a:off x="3927559" y="1308100"/>
                <a:ext cx="3949700" cy="439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47CFFF"/>
                </a:solidFill>
                <a:prstDash val="dash"/>
              </a:ln>
              <a:effectLst>
                <a:innerShdw blurRad="63500" dist="50800" dir="135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3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260850" y="1044918"/>
              <a:ext cx="3263900" cy="40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323" b="1" dirty="0">
                  <a:solidFill>
                    <a:srgbClr val="47C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体位监测</a:t>
              </a:r>
              <a:endParaRPr lang="zh-CN" altLang="en-US" sz="1323" b="1" dirty="0">
                <a:solidFill>
                  <a:srgbClr val="47C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197082" y="1609573"/>
            <a:ext cx="4097714" cy="2938580"/>
          </a:xfrm>
          <a:prstGeom prst="round2DiagRect">
            <a:avLst>
              <a:gd name="adj1" fmla="val 7319"/>
              <a:gd name="adj2" fmla="val 0"/>
            </a:avLst>
          </a:prstGeom>
          <a:ln w="73025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4543398" y="2222079"/>
            <a:ext cx="4260226" cy="50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2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患者卧于床上，以髋关节为轴心，摇起床头支架使上半身抬起，与床形成</a:t>
            </a:r>
            <a:r>
              <a:rPr lang="en-US" altLang="zh-CN" sz="102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30~50</a:t>
            </a:r>
            <a:r>
              <a:rPr lang="zh-CN" altLang="en-US" sz="102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度角。</a:t>
            </a:r>
            <a:endParaRPr lang="en-US" altLang="zh-CN" sz="1029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485711" y="1563477"/>
            <a:ext cx="2350912" cy="748145"/>
            <a:chOff x="5874687" y="3848519"/>
            <a:chExt cx="3199462" cy="1018184"/>
          </a:xfrm>
        </p:grpSpPr>
        <p:grpSp>
          <p:nvGrpSpPr>
            <p:cNvPr id="23" name="组合 22"/>
            <p:cNvGrpSpPr/>
            <p:nvPr/>
          </p:nvGrpSpPr>
          <p:grpSpPr>
            <a:xfrm>
              <a:off x="5874687" y="3848519"/>
              <a:ext cx="3199462" cy="1018184"/>
              <a:chOff x="5874687" y="3848519"/>
              <a:chExt cx="3199462" cy="1018184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309740" y="3905495"/>
                <a:ext cx="2764409" cy="961208"/>
                <a:chOff x="6309741" y="3905495"/>
                <a:chExt cx="2428844" cy="961208"/>
              </a:xfrm>
            </p:grpSpPr>
            <p:sp>
              <p:nvSpPr>
                <p:cNvPr id="32" name="椭圆 31"/>
                <p:cNvSpPr/>
                <p:nvPr/>
              </p:nvSpPr>
              <p:spPr>
                <a:xfrm>
                  <a:off x="7489536" y="3905495"/>
                  <a:ext cx="1249049" cy="961208"/>
                </a:xfrm>
                <a:prstGeom prst="ellipse">
                  <a:avLst/>
                </a:prstGeom>
                <a:gradFill flip="none" rotWithShape="1">
                  <a:gsLst>
                    <a:gs pos="24000">
                      <a:srgbClr val="B1B1B1">
                        <a:alpha val="0"/>
                      </a:srgbClr>
                    </a:gs>
                    <a:gs pos="0">
                      <a:sysClr val="window" lastClr="FFFFFF">
                        <a:lumMod val="50000"/>
                        <a:alpha val="28000"/>
                      </a:sysClr>
                    </a:gs>
                    <a:gs pos="60000">
                      <a:sysClr val="window" lastClr="FFFFFF">
                        <a:alpha val="0"/>
                      </a:sysClr>
                    </a:gs>
                  </a:gsLst>
                  <a:lin ang="108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67189" tIns="33594" rIns="67189" bIns="33594" numCol="1" spcCol="0" rtlCol="0" fromWordArt="0" anchor="ctr" anchorCtr="0" forceAA="0" compatLnSpc="1">
                  <a:noAutofit/>
                </a:bodyPr>
                <a:lstStyle/>
                <a:p>
                  <a:pPr algn="ctr" defTabSz="671901">
                    <a:defRPr/>
                  </a:pPr>
                  <a:endParaRPr lang="en-US" sz="1323" kern="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33" name="组合 32"/>
                <p:cNvGrpSpPr/>
                <p:nvPr/>
              </p:nvGrpSpPr>
              <p:grpSpPr>
                <a:xfrm>
                  <a:off x="6309741" y="4136703"/>
                  <a:ext cx="2414283" cy="498791"/>
                  <a:chOff x="6309741" y="4136703"/>
                  <a:chExt cx="2414283" cy="498791"/>
                </a:xfrm>
              </p:grpSpPr>
              <p:sp>
                <p:nvSpPr>
                  <p:cNvPr id="34" name="圆角矩形 5"/>
                  <p:cNvSpPr/>
                  <p:nvPr/>
                </p:nvSpPr>
                <p:spPr>
                  <a:xfrm>
                    <a:off x="6312227" y="4136703"/>
                    <a:ext cx="2411797" cy="498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3577" h="1368152">
                        <a:moveTo>
                          <a:pt x="0" y="0"/>
                        </a:moveTo>
                        <a:lnTo>
                          <a:pt x="2509587" y="0"/>
                        </a:lnTo>
                        <a:lnTo>
                          <a:pt x="4452490" y="0"/>
                        </a:lnTo>
                        <a:lnTo>
                          <a:pt x="4760656" y="0"/>
                        </a:lnTo>
                        <a:cubicBezTo>
                          <a:pt x="4883544" y="198811"/>
                          <a:pt x="4953577" y="433265"/>
                          <a:pt x="4953577" y="684076"/>
                        </a:cubicBezTo>
                        <a:cubicBezTo>
                          <a:pt x="4953577" y="934888"/>
                          <a:pt x="4883544" y="1169342"/>
                          <a:pt x="4760656" y="1368152"/>
                        </a:cubicBezTo>
                        <a:lnTo>
                          <a:pt x="4452490" y="1368152"/>
                        </a:lnTo>
                        <a:lnTo>
                          <a:pt x="2509587" y="1368152"/>
                        </a:lnTo>
                        <a:lnTo>
                          <a:pt x="0" y="1368152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671901">
                      <a:defRPr/>
                    </a:pPr>
                    <a:endParaRPr lang="en-US" sz="1323" kern="0">
                      <a:solidFill>
                        <a:sysClr val="window" lastClr="FFFFFF"/>
                      </a:solidFill>
                      <a:latin typeface="Calibri" panose="020F0502020204030204"/>
                    </a:endParaRPr>
                  </a:p>
                </p:txBody>
              </p:sp>
              <p:cxnSp>
                <p:nvCxnSpPr>
                  <p:cNvPr id="37" name="直接连接符 36"/>
                  <p:cNvCxnSpPr/>
                  <p:nvPr/>
                </p:nvCxnSpPr>
                <p:spPr>
                  <a:xfrm>
                    <a:off x="6309741" y="4136703"/>
                    <a:ext cx="232230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FFFFFF">
                        <a:alpha val="50196"/>
                      </a:srgbClr>
                    </a:solidFill>
                    <a:prstDash val="solid"/>
                  </a:ln>
                  <a:effectLst/>
                </p:spPr>
              </p:cxnSp>
            </p:grpSp>
          </p:grpSp>
          <p:grpSp>
            <p:nvGrpSpPr>
              <p:cNvPr id="27" name="组合 26"/>
              <p:cNvGrpSpPr/>
              <p:nvPr/>
            </p:nvGrpSpPr>
            <p:grpSpPr>
              <a:xfrm>
                <a:off x="5874687" y="3848519"/>
                <a:ext cx="599842" cy="996564"/>
                <a:chOff x="5874687" y="3848519"/>
                <a:chExt cx="599842" cy="996564"/>
              </a:xfrm>
            </p:grpSpPr>
            <p:pic>
              <p:nvPicPr>
                <p:cNvPr id="2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email"/>
                <a:srcRect/>
                <a:stretch>
                  <a:fillRect/>
                </a:stretch>
              </p:blipFill>
              <p:spPr bwMode="auto">
                <a:xfrm rot="5400000" flipV="1">
                  <a:off x="5474315" y="4279923"/>
                  <a:ext cx="965532" cy="1647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3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email"/>
                <a:srcRect/>
                <a:stretch>
                  <a:fillRect/>
                </a:stretch>
              </p:blipFill>
              <p:spPr bwMode="auto">
                <a:xfrm rot="16200000" flipH="1" flipV="1">
                  <a:off x="5909369" y="4248891"/>
                  <a:ext cx="965532" cy="1647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</p:grpSp>
        <p:sp>
          <p:nvSpPr>
            <p:cNvPr id="25" name="矩形 24"/>
            <p:cNvSpPr/>
            <p:nvPr/>
          </p:nvSpPr>
          <p:spPr>
            <a:xfrm>
              <a:off x="6438831" y="4196008"/>
              <a:ext cx="1538464" cy="4335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147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半卧位护理</a:t>
              </a:r>
              <a:endParaRPr lang="en-US" altLang="zh-CN" sz="147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485711" y="2680714"/>
            <a:ext cx="2350912" cy="748145"/>
            <a:chOff x="5874687" y="3848519"/>
            <a:chExt cx="3199462" cy="1018184"/>
          </a:xfrm>
        </p:grpSpPr>
        <p:grpSp>
          <p:nvGrpSpPr>
            <p:cNvPr id="39" name="组合 38"/>
            <p:cNvGrpSpPr/>
            <p:nvPr/>
          </p:nvGrpSpPr>
          <p:grpSpPr>
            <a:xfrm>
              <a:off x="5874687" y="3848519"/>
              <a:ext cx="3199462" cy="1018184"/>
              <a:chOff x="5874687" y="3848519"/>
              <a:chExt cx="3199462" cy="1018184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6309740" y="3905495"/>
                <a:ext cx="2764409" cy="961208"/>
                <a:chOff x="6309741" y="3905495"/>
                <a:chExt cx="2428844" cy="961208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7489536" y="3905495"/>
                  <a:ext cx="1249049" cy="961208"/>
                </a:xfrm>
                <a:prstGeom prst="ellipse">
                  <a:avLst/>
                </a:prstGeom>
                <a:gradFill flip="none" rotWithShape="1">
                  <a:gsLst>
                    <a:gs pos="24000">
                      <a:srgbClr val="B1B1B1">
                        <a:alpha val="0"/>
                      </a:srgbClr>
                    </a:gs>
                    <a:gs pos="0">
                      <a:sysClr val="window" lastClr="FFFFFF">
                        <a:lumMod val="50000"/>
                        <a:alpha val="28000"/>
                      </a:sysClr>
                    </a:gs>
                    <a:gs pos="60000">
                      <a:sysClr val="window" lastClr="FFFFFF">
                        <a:alpha val="0"/>
                      </a:sysClr>
                    </a:gs>
                  </a:gsLst>
                  <a:lin ang="108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67189" tIns="33594" rIns="67189" bIns="33594" numCol="1" spcCol="0" rtlCol="0" fromWordArt="0" anchor="ctr" anchorCtr="0" forceAA="0" compatLnSpc="1">
                  <a:noAutofit/>
                </a:bodyPr>
                <a:lstStyle/>
                <a:p>
                  <a:pPr algn="ctr" defTabSz="671901">
                    <a:defRPr/>
                  </a:pPr>
                  <a:endParaRPr lang="en-US" sz="1323" kern="0">
                    <a:solidFill>
                      <a:sysClr val="window" lastClr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46" name="组合 45"/>
                <p:cNvGrpSpPr/>
                <p:nvPr/>
              </p:nvGrpSpPr>
              <p:grpSpPr>
                <a:xfrm>
                  <a:off x="6309741" y="4136703"/>
                  <a:ext cx="2414283" cy="498791"/>
                  <a:chOff x="6309741" y="4136703"/>
                  <a:chExt cx="2414283" cy="498791"/>
                </a:xfrm>
              </p:grpSpPr>
              <p:sp>
                <p:nvSpPr>
                  <p:cNvPr id="47" name="圆角矩形 5"/>
                  <p:cNvSpPr/>
                  <p:nvPr/>
                </p:nvSpPr>
                <p:spPr>
                  <a:xfrm>
                    <a:off x="6312227" y="4136703"/>
                    <a:ext cx="2411797" cy="498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3577" h="1368152">
                        <a:moveTo>
                          <a:pt x="0" y="0"/>
                        </a:moveTo>
                        <a:lnTo>
                          <a:pt x="2509587" y="0"/>
                        </a:lnTo>
                        <a:lnTo>
                          <a:pt x="4452490" y="0"/>
                        </a:lnTo>
                        <a:lnTo>
                          <a:pt x="4760656" y="0"/>
                        </a:lnTo>
                        <a:cubicBezTo>
                          <a:pt x="4883544" y="198811"/>
                          <a:pt x="4953577" y="433265"/>
                          <a:pt x="4953577" y="684076"/>
                        </a:cubicBezTo>
                        <a:cubicBezTo>
                          <a:pt x="4953577" y="934888"/>
                          <a:pt x="4883544" y="1169342"/>
                          <a:pt x="4760656" y="1368152"/>
                        </a:cubicBezTo>
                        <a:lnTo>
                          <a:pt x="4452490" y="1368152"/>
                        </a:lnTo>
                        <a:lnTo>
                          <a:pt x="2509587" y="1368152"/>
                        </a:lnTo>
                        <a:lnTo>
                          <a:pt x="0" y="1368152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671901">
                      <a:defRPr/>
                    </a:pPr>
                    <a:endParaRPr lang="en-US" sz="1323" kern="0">
                      <a:solidFill>
                        <a:sysClr val="window" lastClr="FFFFFF"/>
                      </a:solidFill>
                      <a:latin typeface="Calibri" panose="020F0502020204030204"/>
                    </a:endParaRPr>
                  </a:p>
                </p:txBody>
              </p:sp>
              <p:cxnSp>
                <p:nvCxnSpPr>
                  <p:cNvPr id="48" name="直接连接符 47"/>
                  <p:cNvCxnSpPr/>
                  <p:nvPr/>
                </p:nvCxnSpPr>
                <p:spPr>
                  <a:xfrm>
                    <a:off x="6309741" y="4136703"/>
                    <a:ext cx="232230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FFFFFF">
                        <a:alpha val="50196"/>
                      </a:srgbClr>
                    </a:solidFill>
                    <a:prstDash val="solid"/>
                  </a:ln>
                  <a:effectLst/>
                </p:spPr>
              </p:cxnSp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5874687" y="3848519"/>
                <a:ext cx="599842" cy="996564"/>
                <a:chOff x="5874687" y="3848519"/>
                <a:chExt cx="599842" cy="996564"/>
              </a:xfrm>
            </p:grpSpPr>
            <p:pic>
              <p:nvPicPr>
                <p:cNvPr id="43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email"/>
                <a:srcRect/>
                <a:stretch>
                  <a:fillRect/>
                </a:stretch>
              </p:blipFill>
              <p:spPr bwMode="auto">
                <a:xfrm rot="5400000" flipV="1">
                  <a:off x="5474315" y="4279923"/>
                  <a:ext cx="965532" cy="1647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email"/>
                <a:srcRect/>
                <a:stretch>
                  <a:fillRect/>
                </a:stretch>
              </p:blipFill>
              <p:spPr bwMode="auto">
                <a:xfrm rot="16200000" flipH="1" flipV="1">
                  <a:off x="5909369" y="4248891"/>
                  <a:ext cx="965532" cy="1647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</p:grpSp>
        </p:grpSp>
        <p:sp>
          <p:nvSpPr>
            <p:cNvPr id="40" name="矩形 39"/>
            <p:cNvSpPr/>
            <p:nvPr/>
          </p:nvSpPr>
          <p:spPr>
            <a:xfrm>
              <a:off x="6436934" y="4196008"/>
              <a:ext cx="2568178" cy="4335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147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半卧位护理适用范围</a:t>
              </a:r>
              <a:endParaRPr lang="en-US" altLang="zh-CN" sz="147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4419186" y="1536648"/>
            <a:ext cx="4381772" cy="30115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3"/>
          </a:p>
        </p:txBody>
      </p:sp>
      <p:grpSp>
        <p:nvGrpSpPr>
          <p:cNvPr id="50" name="组合 49"/>
          <p:cNvGrpSpPr/>
          <p:nvPr/>
        </p:nvGrpSpPr>
        <p:grpSpPr>
          <a:xfrm>
            <a:off x="4586861" y="3425328"/>
            <a:ext cx="4037274" cy="509459"/>
            <a:chOff x="6335543" y="4568743"/>
            <a:chExt cx="5494507" cy="693345"/>
          </a:xfrm>
        </p:grpSpPr>
        <p:grpSp>
          <p:nvGrpSpPr>
            <p:cNvPr id="51" name="组合 50"/>
            <p:cNvGrpSpPr/>
            <p:nvPr/>
          </p:nvGrpSpPr>
          <p:grpSpPr>
            <a:xfrm>
              <a:off x="6335543" y="4568743"/>
              <a:ext cx="1763024" cy="693345"/>
              <a:chOff x="6240293" y="4568743"/>
              <a:chExt cx="1763024" cy="693345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6240293" y="4568743"/>
                <a:ext cx="1763024" cy="693345"/>
                <a:chOff x="6039475" y="5189220"/>
                <a:chExt cx="1839605" cy="433349"/>
              </a:xfrm>
            </p:grpSpPr>
            <p:sp>
              <p:nvSpPr>
                <p:cNvPr id="70" name="矩形: 圆角 83"/>
                <p:cNvSpPr/>
                <p:nvPr/>
              </p:nvSpPr>
              <p:spPr>
                <a:xfrm>
                  <a:off x="6039475" y="5189220"/>
                  <a:ext cx="1839605" cy="433349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2F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  <p:sp>
              <p:nvSpPr>
                <p:cNvPr id="71" name="矩形: 圆角 84"/>
                <p:cNvSpPr/>
                <p:nvPr/>
              </p:nvSpPr>
              <p:spPr>
                <a:xfrm flipH="1">
                  <a:off x="6072082" y="5203163"/>
                  <a:ext cx="1776356" cy="405462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6453169" y="4665241"/>
                <a:ext cx="1369310" cy="556743"/>
                <a:chOff x="6621588" y="4665241"/>
                <a:chExt cx="1369310" cy="556743"/>
              </a:xfrm>
            </p:grpSpPr>
            <p:sp>
              <p:nvSpPr>
                <p:cNvPr id="68" name="矩形 67"/>
                <p:cNvSpPr/>
                <p:nvPr/>
              </p:nvSpPr>
              <p:spPr>
                <a:xfrm>
                  <a:off x="7024013" y="4665241"/>
                  <a:ext cx="966885" cy="5567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zh-CN" altLang="en-US" sz="1029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头颈面部</a:t>
                  </a:r>
                  <a:endParaRPr lang="en-US" altLang="zh-CN" sz="102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/>
                  <a:r>
                    <a:rPr lang="zh-CN" altLang="en-US" sz="1029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手术患者</a:t>
                  </a:r>
                  <a:endParaRPr lang="en-US" altLang="zh-CN" sz="102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9" name="文本框 8"/>
                <p:cNvSpPr txBox="1"/>
                <p:nvPr/>
              </p:nvSpPr>
              <p:spPr>
                <a:xfrm>
                  <a:off x="6621588" y="4696017"/>
                  <a:ext cx="630918" cy="495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764" b="1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1029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8201285" y="4568743"/>
              <a:ext cx="1763024" cy="693345"/>
              <a:chOff x="8161704" y="4568743"/>
              <a:chExt cx="1763024" cy="693345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8161704" y="4568743"/>
                <a:ext cx="1763024" cy="693345"/>
                <a:chOff x="6039475" y="5189220"/>
                <a:chExt cx="1839605" cy="433349"/>
              </a:xfrm>
            </p:grpSpPr>
            <p:sp>
              <p:nvSpPr>
                <p:cNvPr id="64" name="矩形: 圆角 95"/>
                <p:cNvSpPr/>
                <p:nvPr/>
              </p:nvSpPr>
              <p:spPr>
                <a:xfrm>
                  <a:off x="6039475" y="5189220"/>
                  <a:ext cx="1839605" cy="433349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2F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  <p:sp>
              <p:nvSpPr>
                <p:cNvPr id="65" name="矩形: 圆角 98"/>
                <p:cNvSpPr/>
                <p:nvPr/>
              </p:nvSpPr>
              <p:spPr>
                <a:xfrm flipH="1">
                  <a:off x="6072082" y="5203163"/>
                  <a:ext cx="1776356" cy="405462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8419464" y="4665241"/>
                <a:ext cx="1279864" cy="556743"/>
                <a:chOff x="6621588" y="4665241"/>
                <a:chExt cx="1279864" cy="556743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7113458" y="4665241"/>
                  <a:ext cx="787994" cy="5567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zh-CN" altLang="en-US" sz="1029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左心</a:t>
                  </a:r>
                  <a:endParaRPr lang="en-US" altLang="zh-CN" sz="102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/>
                  <a:r>
                    <a:rPr lang="zh-CN" altLang="en-US" sz="1029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衰患者</a:t>
                  </a:r>
                  <a:endParaRPr lang="en-US" altLang="zh-CN" sz="102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文本框 117"/>
                <p:cNvSpPr txBox="1"/>
                <p:nvPr/>
              </p:nvSpPr>
              <p:spPr>
                <a:xfrm>
                  <a:off x="6621588" y="4696017"/>
                  <a:ext cx="630918" cy="495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764" b="1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1029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10067026" y="4568743"/>
              <a:ext cx="1763024" cy="693345"/>
              <a:chOff x="10067026" y="4568743"/>
              <a:chExt cx="1763024" cy="693345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0067026" y="4568743"/>
                <a:ext cx="1763024" cy="693345"/>
                <a:chOff x="6039475" y="5189220"/>
                <a:chExt cx="1839605" cy="433349"/>
              </a:xfrm>
            </p:grpSpPr>
            <p:sp>
              <p:nvSpPr>
                <p:cNvPr id="58" name="矩形: 圆角 108"/>
                <p:cNvSpPr/>
                <p:nvPr/>
              </p:nvSpPr>
              <p:spPr>
                <a:xfrm>
                  <a:off x="6039475" y="5189220"/>
                  <a:ext cx="1839605" cy="433349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2F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  <p:sp>
              <p:nvSpPr>
                <p:cNvPr id="59" name="矩形: 圆角 109"/>
                <p:cNvSpPr/>
                <p:nvPr/>
              </p:nvSpPr>
              <p:spPr>
                <a:xfrm flipH="1">
                  <a:off x="6072082" y="5203163"/>
                  <a:ext cx="1776356" cy="405462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10179414" y="4665241"/>
                <a:ext cx="1569962" cy="556743"/>
                <a:chOff x="6510381" y="4665241"/>
                <a:chExt cx="1569962" cy="556743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6934567" y="4665241"/>
                  <a:ext cx="1145776" cy="5567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zh-CN" altLang="en-US" sz="1029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心肺疾病引</a:t>
                  </a:r>
                  <a:endParaRPr lang="en-US" altLang="zh-CN" sz="1029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/>
                  <a:r>
                    <a:rPr lang="zh-CN" altLang="en-US" sz="1029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起呼吸困难</a:t>
                  </a:r>
                  <a:endParaRPr lang="en-US" altLang="zh-CN" sz="102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文本框 120"/>
                <p:cNvSpPr txBox="1"/>
                <p:nvPr/>
              </p:nvSpPr>
              <p:spPr>
                <a:xfrm>
                  <a:off x="6510381" y="4696017"/>
                  <a:ext cx="630918" cy="495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764" b="1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1029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72" name="组合 71"/>
          <p:cNvGrpSpPr/>
          <p:nvPr/>
        </p:nvGrpSpPr>
        <p:grpSpPr>
          <a:xfrm>
            <a:off x="4574873" y="3999231"/>
            <a:ext cx="4121431" cy="638368"/>
            <a:chOff x="6319228" y="4568743"/>
            <a:chExt cx="5609040" cy="868783"/>
          </a:xfrm>
        </p:grpSpPr>
        <p:grpSp>
          <p:nvGrpSpPr>
            <p:cNvPr id="73" name="组合 72"/>
            <p:cNvGrpSpPr/>
            <p:nvPr/>
          </p:nvGrpSpPr>
          <p:grpSpPr>
            <a:xfrm>
              <a:off x="6319228" y="4568743"/>
              <a:ext cx="1866838" cy="868783"/>
              <a:chOff x="6223978" y="4568743"/>
              <a:chExt cx="1866838" cy="86878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6240293" y="4568743"/>
                <a:ext cx="1763024" cy="693345"/>
                <a:chOff x="6039475" y="5189220"/>
                <a:chExt cx="1839605" cy="433349"/>
              </a:xfrm>
            </p:grpSpPr>
            <p:sp>
              <p:nvSpPr>
                <p:cNvPr id="92" name="矩形: 圆角 165"/>
                <p:cNvSpPr/>
                <p:nvPr/>
              </p:nvSpPr>
              <p:spPr>
                <a:xfrm>
                  <a:off x="6039475" y="5189220"/>
                  <a:ext cx="1839605" cy="433349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2F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  <p:sp>
              <p:nvSpPr>
                <p:cNvPr id="93" name="矩形: 圆角 166"/>
                <p:cNvSpPr/>
                <p:nvPr/>
              </p:nvSpPr>
              <p:spPr>
                <a:xfrm flipH="1">
                  <a:off x="6072082" y="5203163"/>
                  <a:ext cx="1776356" cy="405462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223978" y="4665241"/>
                <a:ext cx="1866838" cy="772285"/>
                <a:chOff x="6392397" y="4665241"/>
                <a:chExt cx="1866838" cy="772285"/>
              </a:xfrm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6755677" y="4665241"/>
                  <a:ext cx="1503558" cy="7722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zh-CN" altLang="en-US" sz="1029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腹腔盆腔手术</a:t>
                  </a:r>
                  <a:endParaRPr lang="en-US" altLang="zh-CN" sz="1029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/>
                  <a:r>
                    <a:rPr lang="zh-CN" altLang="en-US" sz="1029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后或有炎症患者</a:t>
                  </a:r>
                  <a:endParaRPr lang="en-US" altLang="zh-CN" sz="1029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/>
                  <a:endParaRPr lang="en-US" altLang="zh-CN" sz="102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1" name="文本框 164"/>
                <p:cNvSpPr txBox="1"/>
                <p:nvPr/>
              </p:nvSpPr>
              <p:spPr>
                <a:xfrm>
                  <a:off x="6392397" y="4696017"/>
                  <a:ext cx="630918" cy="495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764" b="1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1029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8201285" y="4568743"/>
              <a:ext cx="1763024" cy="693345"/>
              <a:chOff x="8161704" y="4568743"/>
              <a:chExt cx="1763024" cy="693345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8161704" y="4568743"/>
                <a:ext cx="1763024" cy="693345"/>
                <a:chOff x="6039475" y="5189220"/>
                <a:chExt cx="1839605" cy="433349"/>
              </a:xfrm>
            </p:grpSpPr>
            <p:sp>
              <p:nvSpPr>
                <p:cNvPr id="86" name="矩形: 圆角 159"/>
                <p:cNvSpPr/>
                <p:nvPr/>
              </p:nvSpPr>
              <p:spPr>
                <a:xfrm>
                  <a:off x="6039475" y="5189220"/>
                  <a:ext cx="1839605" cy="433349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2F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  <p:sp>
              <p:nvSpPr>
                <p:cNvPr id="87" name="矩形: 圆角 160"/>
                <p:cNvSpPr/>
                <p:nvPr/>
              </p:nvSpPr>
              <p:spPr>
                <a:xfrm flipH="1">
                  <a:off x="6072082" y="5203163"/>
                  <a:ext cx="1776356" cy="405462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8419464" y="4665241"/>
                <a:ext cx="1369310" cy="556743"/>
                <a:chOff x="6621588" y="4665241"/>
                <a:chExt cx="1369310" cy="556743"/>
              </a:xfrm>
            </p:grpSpPr>
            <p:sp>
              <p:nvSpPr>
                <p:cNvPr id="84" name="矩形 83"/>
                <p:cNvSpPr/>
                <p:nvPr/>
              </p:nvSpPr>
              <p:spPr>
                <a:xfrm>
                  <a:off x="7024013" y="4665241"/>
                  <a:ext cx="966885" cy="5567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zh-CN" altLang="en-US" sz="1029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腹部手术</a:t>
                  </a:r>
                  <a:endParaRPr lang="en-US" altLang="zh-CN" sz="1029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/>
                  <a:r>
                    <a:rPr lang="zh-CN" altLang="en-US" sz="1029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的患者</a:t>
                  </a:r>
                  <a:endParaRPr lang="en-US" altLang="zh-CN" sz="102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5" name="文本框 158"/>
                <p:cNvSpPr txBox="1"/>
                <p:nvPr/>
              </p:nvSpPr>
              <p:spPr>
                <a:xfrm>
                  <a:off x="6621588" y="4696017"/>
                  <a:ext cx="630918" cy="495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764" b="1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  <a:endParaRPr lang="zh-CN" altLang="en-US" sz="1029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/>
          </p:nvGrpSpPr>
          <p:grpSpPr>
            <a:xfrm>
              <a:off x="10037660" y="4568743"/>
              <a:ext cx="1890608" cy="693345"/>
              <a:chOff x="10037660" y="4568743"/>
              <a:chExt cx="1890608" cy="693345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10067026" y="4568743"/>
                <a:ext cx="1763024" cy="693345"/>
                <a:chOff x="6039475" y="5189220"/>
                <a:chExt cx="1839605" cy="433349"/>
              </a:xfrm>
            </p:grpSpPr>
            <p:sp>
              <p:nvSpPr>
                <p:cNvPr id="80" name="矩形: 圆角 153"/>
                <p:cNvSpPr/>
                <p:nvPr/>
              </p:nvSpPr>
              <p:spPr>
                <a:xfrm>
                  <a:off x="6039475" y="5189220"/>
                  <a:ext cx="1839605" cy="433349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  <a:tileRect/>
                </a:gradFill>
                <a:ln w="31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2F2"/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  <p:sp>
              <p:nvSpPr>
                <p:cNvPr id="81" name="矩形: 圆角 154"/>
                <p:cNvSpPr/>
                <p:nvPr/>
              </p:nvSpPr>
              <p:spPr>
                <a:xfrm flipH="1">
                  <a:off x="6072082" y="5203163"/>
                  <a:ext cx="1776356" cy="405462"/>
                </a:xfrm>
                <a:prstGeom prst="roundRect">
                  <a:avLst>
                    <a:gd name="adj" fmla="val 7875"/>
                  </a:avLst>
                </a:prstGeom>
                <a:gradFill flip="none" rotWithShape="1"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29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10037660" y="4665241"/>
                <a:ext cx="1890608" cy="556743"/>
                <a:chOff x="6368627" y="4665241"/>
                <a:chExt cx="1890608" cy="556743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6755677" y="4665241"/>
                  <a:ext cx="1503558" cy="5567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zh-CN" altLang="en-US" sz="1029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疾病恢复期</a:t>
                  </a:r>
                  <a:endParaRPr lang="en-US" altLang="zh-CN" sz="1029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just"/>
                  <a:r>
                    <a:rPr lang="zh-CN" altLang="en-US" sz="1029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体质较弱的患者</a:t>
                  </a:r>
                  <a:endParaRPr lang="en-US" altLang="zh-CN" sz="1029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文本框 152"/>
                <p:cNvSpPr txBox="1"/>
                <p:nvPr/>
              </p:nvSpPr>
              <p:spPr>
                <a:xfrm>
                  <a:off x="6368627" y="4696017"/>
                  <a:ext cx="630918" cy="4951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764" b="1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06</a:t>
                  </a:r>
                  <a:endParaRPr lang="zh-CN" altLang="en-US" sz="1029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pic>
        <p:nvPicPr>
          <p:cNvPr id="94" name="图片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393" y="1338659"/>
            <a:ext cx="6158867" cy="35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51"/>
          <p:cNvSpPr txBox="1"/>
          <p:nvPr/>
        </p:nvSpPr>
        <p:spPr>
          <a:xfrm>
            <a:off x="383049" y="421875"/>
            <a:ext cx="3149330" cy="429610"/>
          </a:xfrm>
          <a:prstGeom prst="rect">
            <a:avLst/>
          </a:prstGeom>
          <a:noFill/>
        </p:spPr>
        <p:txBody>
          <a:bodyPr wrap="none" lIns="67186" tIns="33594" rIns="67186" bIns="33594" rtlCol="0">
            <a:spAutoFit/>
          </a:bodyPr>
          <a:lstStyle/>
          <a:p>
            <a:r>
              <a:rPr lang="zh-CN" altLang="en-US" sz="2351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手卫生监测需求与场景</a:t>
            </a:r>
            <a:endParaRPr lang="zh-CN" altLang="en-US" sz="2351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398673" y="765616"/>
            <a:ext cx="1291450" cy="203587"/>
          </a:xfrm>
          <a:prstGeom prst="rect">
            <a:avLst/>
          </a:prstGeom>
          <a:noFill/>
        </p:spPr>
        <p:txBody>
          <a:bodyPr wrap="none" lIns="67186" tIns="33594" rIns="67186" bIns="33594" rtlCol="0">
            <a:spAutoFit/>
          </a:bodyPr>
          <a:lstStyle/>
          <a:p>
            <a:r>
              <a:rPr lang="en-US" sz="882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HEALTH, WE CARE</a:t>
            </a:r>
            <a:endParaRPr lang="en-US" sz="882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50115" y="801460"/>
            <a:ext cx="3100474" cy="483989"/>
            <a:chOff x="3795713" y="900243"/>
            <a:chExt cx="4219574" cy="658682"/>
          </a:xfrm>
        </p:grpSpPr>
        <p:grpSp>
          <p:nvGrpSpPr>
            <p:cNvPr id="14" name="组合 13"/>
            <p:cNvGrpSpPr/>
            <p:nvPr/>
          </p:nvGrpSpPr>
          <p:grpSpPr>
            <a:xfrm>
              <a:off x="3795713" y="900243"/>
              <a:ext cx="4219574" cy="658682"/>
              <a:chOff x="3795713" y="1198693"/>
              <a:chExt cx="4219574" cy="65868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: 圆角 62"/>
              <p:cNvSpPr/>
              <p:nvPr/>
            </p:nvSpPr>
            <p:spPr>
              <a:xfrm>
                <a:off x="3795713" y="1198693"/>
                <a:ext cx="4219574" cy="658682"/>
              </a:xfrm>
              <a:prstGeom prst="roundRect">
                <a:avLst>
                  <a:gd name="adj" fmla="val 50000"/>
                </a:avLst>
              </a:prstGeom>
              <a:solidFill>
                <a:srgbClr val="47C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3"/>
              </a:p>
            </p:txBody>
          </p:sp>
          <p:sp>
            <p:nvSpPr>
              <p:cNvPr id="17" name="矩形: 圆角 63"/>
              <p:cNvSpPr/>
              <p:nvPr/>
            </p:nvSpPr>
            <p:spPr>
              <a:xfrm>
                <a:off x="3854452" y="1250950"/>
                <a:ext cx="4102098" cy="5541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3"/>
              </a:p>
            </p:txBody>
          </p:sp>
          <p:sp>
            <p:nvSpPr>
              <p:cNvPr id="18" name="矩形: 圆角 64"/>
              <p:cNvSpPr/>
              <p:nvPr/>
            </p:nvSpPr>
            <p:spPr>
              <a:xfrm>
                <a:off x="3927559" y="1308100"/>
                <a:ext cx="3949700" cy="439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47CFFF"/>
                </a:solidFill>
                <a:prstDash val="dash"/>
              </a:ln>
              <a:effectLst>
                <a:innerShdw blurRad="63500" dist="50800" dir="135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3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260850" y="1044918"/>
              <a:ext cx="3263900" cy="40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323" b="1" dirty="0">
                  <a:solidFill>
                    <a:srgbClr val="47C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手卫生</a:t>
              </a:r>
              <a:r>
                <a:rPr lang="zh-CN" altLang="en-US" sz="1323" b="1" dirty="0">
                  <a:solidFill>
                    <a:srgbClr val="47C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监测</a:t>
              </a:r>
              <a:endParaRPr lang="zh-CN" altLang="en-US" sz="1323" b="1" dirty="0">
                <a:solidFill>
                  <a:srgbClr val="47C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矩形 93"/>
          <p:cNvSpPr/>
          <p:nvPr/>
        </p:nvSpPr>
        <p:spPr>
          <a:xfrm>
            <a:off x="661525" y="4270336"/>
            <a:ext cx="3206638" cy="322740"/>
          </a:xfrm>
          <a:prstGeom prst="rect">
            <a:avLst/>
          </a:prstGeom>
          <a:solidFill>
            <a:srgbClr val="47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3"/>
          </a:p>
        </p:txBody>
      </p:sp>
      <p:sp>
        <p:nvSpPr>
          <p:cNvPr id="95" name="矩形 94"/>
          <p:cNvSpPr/>
          <p:nvPr/>
        </p:nvSpPr>
        <p:spPr>
          <a:xfrm>
            <a:off x="665574" y="4254928"/>
            <a:ext cx="3328155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7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痛点</a:t>
            </a:r>
            <a:r>
              <a:rPr lang="en-US" altLang="zh-CN" sz="147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47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：手卫生要求</a:t>
            </a:r>
            <a:r>
              <a:rPr lang="zh-CN" altLang="ga-IE" sz="147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及依从性管理难题</a:t>
            </a:r>
            <a:endParaRPr lang="en-US" altLang="zh-CN" sz="147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636390" y="4294176"/>
            <a:ext cx="1987663" cy="322740"/>
          </a:xfrm>
          <a:prstGeom prst="rect">
            <a:avLst/>
          </a:prstGeom>
          <a:solidFill>
            <a:srgbClr val="47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3"/>
          </a:p>
        </p:txBody>
      </p:sp>
      <p:sp>
        <p:nvSpPr>
          <p:cNvPr id="97" name="矩形 96"/>
          <p:cNvSpPr/>
          <p:nvPr/>
        </p:nvSpPr>
        <p:spPr>
          <a:xfrm>
            <a:off x="5690151" y="4308548"/>
            <a:ext cx="2004075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7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痛点</a:t>
            </a:r>
            <a:r>
              <a:rPr lang="zh-CN" altLang="zh-CN" sz="147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147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：评级合规要求</a:t>
            </a:r>
            <a:endParaRPr lang="en-US" altLang="zh-CN" sz="147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1" y="1485408"/>
            <a:ext cx="3165457" cy="2600875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776" y="2316256"/>
            <a:ext cx="4847651" cy="12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0D1572E-BBA6-4C40-92ED-ED87FC155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4914009" y="0"/>
            <a:ext cx="7559380" cy="50403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4C085F9-0513-4A42-81C3-9E1BF7CBB223}"/>
              </a:ext>
            </a:extLst>
          </p:cNvPr>
          <p:cNvSpPr/>
          <p:nvPr/>
        </p:nvSpPr>
        <p:spPr>
          <a:xfrm>
            <a:off x="2662177" y="0"/>
            <a:ext cx="6788773" cy="504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F29DE7B2-CFDA-472F-B4C3-2869833D80AB}"/>
              </a:ext>
            </a:extLst>
          </p:cNvPr>
          <p:cNvSpPr/>
          <p:nvPr/>
        </p:nvSpPr>
        <p:spPr>
          <a:xfrm>
            <a:off x="1223729" y="1423985"/>
            <a:ext cx="7334632" cy="3402975"/>
          </a:xfrm>
          <a:prstGeom prst="rect">
            <a:avLst/>
          </a:prstGeom>
          <a:solidFill>
            <a:srgbClr val="19B49B"/>
          </a:solidFill>
          <a:ln>
            <a:solidFill>
              <a:srgbClr val="19B49B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72009" tIns="36005" rIns="72009" bIns="36005" numCol="1" anchor="t" anchorCtr="0" compatLnSpc="1">
            <a:prstTxWarp prst="textNoShape">
              <a:avLst/>
            </a:prstTxWarp>
          </a:bodyPr>
          <a:lstStyle/>
          <a:p>
            <a:endParaRPr lang="zh-CN" altLang="en-US" sz="1890" dirty="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xmlns="" id="{94FF14A2-CE2F-45FB-BEEE-39A3D948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944" y="657164"/>
            <a:ext cx="1271073" cy="743256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95990" tIns="47994" rIns="95990" bIns="47994">
            <a:spAutoFit/>
          </a:bodyPr>
          <a:lstStyle/>
          <a:p>
            <a:pPr defTabSz="959808">
              <a:defRPr/>
            </a:pPr>
            <a:r>
              <a:rPr lang="zh-CN" altLang="en-US" sz="4200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sz="1890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前言">
            <a:extLst>
              <a:ext uri="{FF2B5EF4-FFF2-40B4-BE49-F238E27FC236}">
                <a16:creationId xmlns:a16="http://schemas.microsoft.com/office/drawing/2014/main" xmlns="" id="{BA93F75E-72DE-4967-8C51-3718B29D0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316" y="944699"/>
            <a:ext cx="1742356" cy="452407"/>
          </a:xfrm>
          <a:prstGeom prst="rect">
            <a:avLst/>
          </a:prstGeom>
          <a:noFill/>
          <a:ln w="9525">
            <a:noFill/>
            <a:bevel/>
            <a:headEnd/>
            <a:tailEnd/>
          </a:ln>
        </p:spPr>
        <p:txBody>
          <a:bodyPr wrap="none" lIns="95990" tIns="47994" rIns="95990" bIns="47994">
            <a:spAutoFit/>
          </a:bodyPr>
          <a:lstStyle/>
          <a:p>
            <a:pPr algn="ctr"/>
            <a:r>
              <a:rPr lang="en-US" altLang="zh-CN" sz="2310" dirty="0">
                <a:solidFill>
                  <a:srgbClr val="19B49B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310" dirty="0">
              <a:solidFill>
                <a:srgbClr val="19B49B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5">
            <a:extLst>
              <a:ext uri="{FF2B5EF4-FFF2-40B4-BE49-F238E27FC236}">
                <a16:creationId xmlns:a16="http://schemas.microsoft.com/office/drawing/2014/main" xmlns="" id="{1DBB4F63-823F-4CD1-B28D-6137EE9A0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218" y="1426050"/>
            <a:ext cx="7418762" cy="3400910"/>
          </a:xfrm>
          <a:prstGeom prst="rect">
            <a:avLst/>
          </a:prstGeom>
          <a:noFill/>
          <a:ln w="19050">
            <a:solidFill>
              <a:srgbClr val="19B49B"/>
            </a:solidFill>
            <a:bevel/>
            <a:headEnd/>
            <a:tailEnd/>
          </a:ln>
        </p:spPr>
        <p:txBody>
          <a:bodyPr lIns="71996" tIns="35999" rIns="71996" bIns="35999" anchor="ctr"/>
          <a:lstStyle/>
          <a:p>
            <a:pPr algn="ctr"/>
            <a:endParaRPr lang="zh-CN" altLang="zh-CN" sz="1890">
              <a:solidFill>
                <a:srgbClr val="FFFFF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xmlns="" id="{83DECBB3-1705-4DE7-80BD-85A6F5827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4336" y="1521687"/>
            <a:ext cx="7234025" cy="3524021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6180" tIns="38090" rIns="76180" bIns="3809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285750" indent="-285750" eaLnBrk="0" hangingPunct="0"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sym typeface="Arial" panose="020B0604020202020204" pitchFamily="34" charset="0"/>
              </a:rPr>
              <a:t>疾控监控简介</a:t>
            </a:r>
            <a:endParaRPr lang="en-US" altLang="zh-CN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  <a:sym typeface="Arial" panose="020B0604020202020204" pitchFamily="34" charset="0"/>
            </a:endParaRPr>
          </a:p>
          <a:p>
            <a:pPr indent="360000" eaLnBrk="0" hangingPunct="0"/>
            <a:r>
              <a:rPr lang="zh-CN" altLang="en-US" sz="1200" dirty="0" smtClean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疾</a:t>
            </a:r>
            <a:r>
              <a:rPr lang="zh-CN" altLang="en-US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控中心对于冷链设施主要包括了冷库、冷藏车、医用冰箱、冰柜等，这些设备主要用于存储疫苗、血液、药品、检测样本等，这些都需要进行全程温度监控，以保证存储品质。</a:t>
            </a:r>
          </a:p>
          <a:p>
            <a:pPr indent="360000" eaLnBrk="0" hangingPunct="0"/>
            <a:r>
              <a:rPr lang="zh-CN" altLang="en-US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 针对疾控系统，冷藏设备较为分散的特点，基于云平台架构的无线监控系统非常适合于多区域、多设备的监控，实现现场温度监控与远程无线监测，通过联网的电脑或手机</a:t>
            </a:r>
            <a:r>
              <a:rPr lang="en-US" altLang="zh-CN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APP</a:t>
            </a:r>
            <a:r>
              <a:rPr lang="zh-CN" altLang="en-US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实现本地监控数据管理，满足网络化、移动化、无线化的监控趋势，使冷链监控更加便捷与高效化</a:t>
            </a:r>
            <a:r>
              <a:rPr lang="zh-CN" altLang="en-US" sz="1200" dirty="0" smtClean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 smtClean="0">
              <a:solidFill>
                <a:schemeClr val="bg1"/>
              </a:solidFill>
              <a:ea typeface="微软雅黑" pitchFamily="34" charset="-122"/>
              <a:sym typeface="Arial" panose="020B0604020202020204" pitchFamily="34" charset="0"/>
            </a:endParaRPr>
          </a:p>
          <a:p>
            <a:pPr eaLnBrk="0" hangingPunct="0"/>
            <a:endParaRPr lang="en-US" altLang="zh-CN" sz="1200" b="1" dirty="0" smtClean="0">
              <a:solidFill>
                <a:schemeClr val="bg1"/>
              </a:solidFill>
              <a:ea typeface="微软雅黑" pitchFamily="34" charset="-122"/>
              <a:sym typeface="Arial" panose="020B0604020202020204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p"/>
            </a:pP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sym typeface="Arial" panose="020B0604020202020204" pitchFamily="34" charset="0"/>
              </a:rPr>
              <a:t>冷链监控系统组成及功能</a:t>
            </a:r>
            <a:r>
              <a:rPr lang="zh-CN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  <a:sym typeface="Arial" panose="020B0604020202020204" pitchFamily="34" charset="0"/>
              </a:rPr>
              <a:t>简介</a:t>
            </a: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  <a:sym typeface="Arial" panose="020B0604020202020204" pitchFamily="34" charset="0"/>
            </a:endParaRPr>
          </a:p>
          <a:p>
            <a:pPr indent="360000" eaLnBrk="0" hangingPunct="0"/>
            <a:r>
              <a:rPr lang="zh-CN" altLang="en-US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（配置一）冷链温度监控由无线温度传感器、智能监控主机与云平台组成。</a:t>
            </a:r>
            <a:endParaRPr lang="en-US" altLang="zh-CN" sz="1200" dirty="0">
              <a:solidFill>
                <a:schemeClr val="bg1"/>
              </a:solidFill>
              <a:ea typeface="微软雅黑" pitchFamily="34" charset="-122"/>
              <a:sym typeface="Arial" panose="020B0604020202020204" pitchFamily="34" charset="0"/>
            </a:endParaRPr>
          </a:p>
          <a:p>
            <a:pPr indent="360000" eaLnBrk="0" hangingPunct="0"/>
            <a:r>
              <a:rPr lang="zh-CN" altLang="en-US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 针对于集中多台冰箱与冰柜或冷库的监控，我们采用无线温度传感器与智能监控主机相组合方式。即多台温度数据无线上传数据到监控主机，由主机实现数据处理，然后由监控主机上统一将数据上传到冷链云平台。适合于对多台冷藏设备进行统一监控。</a:t>
            </a:r>
            <a:endParaRPr lang="en-US" altLang="zh-CN" sz="1200" dirty="0">
              <a:solidFill>
                <a:schemeClr val="bg1"/>
              </a:solidFill>
              <a:ea typeface="微软雅黑" pitchFamily="34" charset="-122"/>
              <a:sym typeface="Arial" panose="020B0604020202020204" pitchFamily="34" charset="0"/>
            </a:endParaRPr>
          </a:p>
          <a:p>
            <a:pPr indent="360000" eaLnBrk="0" hangingPunct="0"/>
            <a:r>
              <a:rPr lang="zh-CN" altLang="en-US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（配置二）冷链温度监控由无线温度记录仪与云平台组成</a:t>
            </a:r>
            <a:r>
              <a:rPr lang="zh-CN" altLang="en-US" sz="1200" dirty="0" smtClean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 smtClean="0">
              <a:solidFill>
                <a:schemeClr val="bg1"/>
              </a:solidFill>
              <a:ea typeface="微软雅黑" pitchFamily="34" charset="-122"/>
              <a:sym typeface="Arial" panose="020B0604020202020204" pitchFamily="34" charset="0"/>
            </a:endParaRPr>
          </a:p>
          <a:p>
            <a:pPr indent="360000" eaLnBrk="0" hangingPunct="0"/>
            <a:r>
              <a:rPr lang="zh-CN" altLang="en-US" sz="1200" dirty="0" smtClean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针对</a:t>
            </a:r>
            <a:r>
              <a:rPr lang="zh-CN" altLang="en-US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于单台冰箱与冰柜或冷库的监控，我们采用有线温度探头与温度记录仪相组合</a:t>
            </a:r>
            <a:r>
              <a:rPr lang="zh-CN" altLang="en-US" sz="1200" dirty="0" smtClean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方式</a:t>
            </a:r>
            <a:r>
              <a:rPr lang="en-US" altLang="zh-CN" sz="1200" dirty="0" smtClean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.</a:t>
            </a:r>
            <a:r>
              <a:rPr lang="zh-CN" altLang="en-US" sz="1200" dirty="0" smtClean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即</a:t>
            </a:r>
            <a:r>
              <a:rPr lang="zh-CN" altLang="en-US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单台温度数据通过有线温传感器连接到温度记录仪，由记录仪将数据上传到冷链云平台。</a:t>
            </a:r>
          </a:p>
          <a:p>
            <a:pPr indent="360000" eaLnBrk="0" hangingPunct="0"/>
            <a:r>
              <a:rPr lang="zh-CN" altLang="en-US" sz="1200" dirty="0">
                <a:solidFill>
                  <a:schemeClr val="bg1"/>
                </a:solidFill>
                <a:ea typeface="微软雅黑" pitchFamily="34" charset="-122"/>
                <a:sym typeface="Arial" panose="020B0604020202020204" pitchFamily="34" charset="0"/>
              </a:rPr>
              <a:t>适合于对单台冷藏设备进行监控。</a:t>
            </a:r>
          </a:p>
          <a:p>
            <a:pPr eaLnBrk="0" hangingPunct="0"/>
            <a:endParaRPr lang="zh-CN" altLang="en-US" sz="1200" dirty="0">
              <a:solidFill>
                <a:schemeClr val="bg1"/>
              </a:solidFill>
              <a:ea typeface="微软雅黑" pitchFamily="34" charset="-122"/>
              <a:sym typeface="Arial" panose="020B0604020202020204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p"/>
            </a:pPr>
            <a:endParaRPr lang="zh-CN" altLang="en-US" sz="1200" dirty="0">
              <a:solidFill>
                <a:schemeClr val="bg1"/>
              </a:solidFill>
              <a:ea typeface="微软雅黑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51"/>
          <p:cNvSpPr txBox="1"/>
          <p:nvPr/>
        </p:nvSpPr>
        <p:spPr>
          <a:xfrm>
            <a:off x="383049" y="421875"/>
            <a:ext cx="2245236" cy="429610"/>
          </a:xfrm>
          <a:prstGeom prst="rect">
            <a:avLst/>
          </a:prstGeom>
          <a:noFill/>
        </p:spPr>
        <p:txBody>
          <a:bodyPr wrap="none" lIns="67186" tIns="33594" rIns="67186" bIns="33594" rtlCol="0">
            <a:spAutoFit/>
          </a:bodyPr>
          <a:lstStyle/>
          <a:p>
            <a:r>
              <a:rPr lang="zh-CN" altLang="en-US" sz="2351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手卫生监测产品</a:t>
            </a:r>
            <a:endParaRPr lang="zh-CN" altLang="en-US" sz="2351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5"/>
          <p:cNvSpPr txBox="1"/>
          <p:nvPr/>
        </p:nvSpPr>
        <p:spPr>
          <a:xfrm>
            <a:off x="398673" y="765616"/>
            <a:ext cx="1291450" cy="203587"/>
          </a:xfrm>
          <a:prstGeom prst="rect">
            <a:avLst/>
          </a:prstGeom>
          <a:noFill/>
        </p:spPr>
        <p:txBody>
          <a:bodyPr wrap="none" lIns="67186" tIns="33594" rIns="67186" bIns="33594" rtlCol="0">
            <a:spAutoFit/>
          </a:bodyPr>
          <a:lstStyle/>
          <a:p>
            <a:r>
              <a:rPr lang="en-US" sz="882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YOUR HEALTH, WE CARE</a:t>
            </a:r>
            <a:endParaRPr lang="en-US" sz="882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4" y="969150"/>
            <a:ext cx="2138074" cy="3601701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E66D788D-72DE-4A8B-A631-E1287EAF3C44}"/>
              </a:ext>
            </a:extLst>
          </p:cNvPr>
          <p:cNvGrpSpPr/>
          <p:nvPr/>
        </p:nvGrpSpPr>
        <p:grpSpPr>
          <a:xfrm>
            <a:off x="3805930" y="1254369"/>
            <a:ext cx="4675790" cy="3296230"/>
            <a:chOff x="5014440" y="1684392"/>
            <a:chExt cx="5925388" cy="448598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223FF007-FA80-425D-A793-7A98015AB179}"/>
                </a:ext>
              </a:extLst>
            </p:cNvPr>
            <p:cNvGrpSpPr/>
            <p:nvPr/>
          </p:nvGrpSpPr>
          <p:grpSpPr>
            <a:xfrm>
              <a:off x="5025189" y="1684392"/>
              <a:ext cx="5914639" cy="3744207"/>
              <a:chOff x="5025189" y="1684392"/>
              <a:chExt cx="5914639" cy="3744207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xmlns="" id="{F69D2748-FECD-4DB7-A292-C650F0D86419}"/>
                  </a:ext>
                </a:extLst>
              </p:cNvPr>
              <p:cNvSpPr/>
              <p:nvPr/>
            </p:nvSpPr>
            <p:spPr>
              <a:xfrm>
                <a:off x="5027955" y="2501591"/>
                <a:ext cx="5911873" cy="29270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1963" indent="-251963">
                  <a:lnSpc>
                    <a:spcPct val="130000"/>
                  </a:lnSpc>
                  <a:buAutoNum type="arabicPeriod"/>
                </a:pP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非接触式感应，</a:t>
                </a:r>
                <a:r>
                  <a:rPr kumimoji="1" lang="ga-IE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</a:t>
                </a: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喷洒消毒</a:t>
                </a:r>
                <a:endParaRPr kumimoji="1" lang="ga-IE" altLang="zh-CN" sz="147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51963" indent="-251963">
                  <a:lnSpc>
                    <a:spcPct val="130000"/>
                  </a:lnSpc>
                  <a:buAutoNum type="arabicPeriod"/>
                </a:pP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自动统计每天消毒液的量（</a:t>
                </a:r>
                <a:r>
                  <a:rPr kumimoji="1" lang="en-US" altLang="zh-CN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ICU》20m</a:t>
                </a: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kumimoji="1" lang="en-US" altLang="zh-CN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天</a:t>
                </a:r>
                <a:r>
                  <a:rPr kumimoji="1" lang="en-US" altLang="zh-CN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床位 ）</a:t>
                </a:r>
                <a:endParaRPr kumimoji="1" lang="ga-IE" altLang="zh-CN" sz="147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51963" indent="-251963">
                  <a:lnSpc>
                    <a:spcPct val="130000"/>
                  </a:lnSpc>
                  <a:buAutoNum type="arabicPeriod"/>
                </a:pP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物联网技术上传统计数据</a:t>
                </a:r>
                <a:endParaRPr kumimoji="1" lang="ga-IE" altLang="zh-CN" sz="147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51963" indent="-251963">
                  <a:lnSpc>
                    <a:spcPct val="130000"/>
                  </a:lnSpc>
                  <a:buAutoNum type="arabicPeriod"/>
                </a:pP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大数据统计护理人员手卫生情况</a:t>
                </a:r>
                <a:endParaRPr kumimoji="1" lang="ga-IE" altLang="zh-CN" sz="147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51963" indent="-251963">
                  <a:lnSpc>
                    <a:spcPct val="130000"/>
                  </a:lnSpc>
                  <a:buAutoNum type="arabicPeriod"/>
                </a:pP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移动式 （</a:t>
                </a:r>
                <a:r>
                  <a:rPr kumimoji="1" lang="en-US" altLang="zh-CN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&amp;</a:t>
                </a:r>
                <a:r>
                  <a:rPr kumimoji="1" lang="zh-CN" altLang="en-US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固定式手消） </a:t>
                </a:r>
                <a:endParaRPr kumimoji="1" lang="ga-IE" altLang="zh-CN" sz="147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51963" indent="-251963">
                  <a:lnSpc>
                    <a:spcPct val="130000"/>
                  </a:lnSpc>
                  <a:buAutoNum type="arabicPeriod"/>
                </a:pPr>
                <a:r>
                  <a:rPr kumimoji="1" lang="zh-CN" altLang="ga-IE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智能设备和洗手液瓶分立式</a:t>
                </a:r>
                <a:endParaRPr kumimoji="1" lang="ga-IE" altLang="zh-CN" sz="147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51963" indent="-251963">
                  <a:lnSpc>
                    <a:spcPct val="130000"/>
                  </a:lnSpc>
                  <a:buAutoNum type="arabicPeriod"/>
                </a:pPr>
                <a:r>
                  <a:rPr kumimoji="1" lang="zh-CN" altLang="ga-IE" sz="147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洗手液瓶为一次性抛弃型</a:t>
                </a:r>
                <a:endParaRPr kumimoji="1" lang="ga-IE" altLang="zh-CN" sz="147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xmlns="" id="{AEF93175-0C21-4791-806D-644E6E047F7A}"/>
                  </a:ext>
                </a:extLst>
              </p:cNvPr>
              <p:cNvGrpSpPr/>
              <p:nvPr/>
            </p:nvGrpSpPr>
            <p:grpSpPr>
              <a:xfrm>
                <a:off x="5025189" y="1684392"/>
                <a:ext cx="3199462" cy="1018184"/>
                <a:chOff x="5874687" y="3848519"/>
                <a:chExt cx="3199462" cy="1018184"/>
              </a:xfrm>
            </p:grpSpPr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xmlns="" id="{FE71F915-F4B0-46B4-AD59-C4499D56296D}"/>
                    </a:ext>
                  </a:extLst>
                </p:cNvPr>
                <p:cNvGrpSpPr/>
                <p:nvPr/>
              </p:nvGrpSpPr>
              <p:grpSpPr>
                <a:xfrm>
                  <a:off x="5874687" y="3848519"/>
                  <a:ext cx="3199462" cy="1018184"/>
                  <a:chOff x="5874687" y="3848519"/>
                  <a:chExt cx="3199462" cy="1018184"/>
                </a:xfrm>
              </p:grpSpPr>
              <p:grpSp>
                <p:nvGrpSpPr>
                  <p:cNvPr id="30" name="组合 29">
                    <a:extLst>
                      <a:ext uri="{FF2B5EF4-FFF2-40B4-BE49-F238E27FC236}">
                        <a16:creationId xmlns:a16="http://schemas.microsoft.com/office/drawing/2014/main" xmlns="" id="{189D6D88-6CE8-40F4-86A0-1BCB859534AB}"/>
                      </a:ext>
                    </a:extLst>
                  </p:cNvPr>
                  <p:cNvGrpSpPr/>
                  <p:nvPr/>
                </p:nvGrpSpPr>
                <p:grpSpPr>
                  <a:xfrm>
                    <a:off x="6309740" y="3905495"/>
                    <a:ext cx="2764409" cy="961208"/>
                    <a:chOff x="6309741" y="3905495"/>
                    <a:chExt cx="2428844" cy="961208"/>
                  </a:xfrm>
                </p:grpSpPr>
                <p:sp>
                  <p:nvSpPr>
                    <p:cNvPr id="34" name="椭圆 33">
                      <a:extLst>
                        <a:ext uri="{FF2B5EF4-FFF2-40B4-BE49-F238E27FC236}">
                          <a16:creationId xmlns:a16="http://schemas.microsoft.com/office/drawing/2014/main" xmlns="" id="{5B31E72A-FAB6-493C-9285-99452BF8C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536" y="3905495"/>
                      <a:ext cx="1249049" cy="961208"/>
                    </a:xfrm>
                    <a:prstGeom prst="ellipse">
                      <a:avLst/>
                    </a:prstGeom>
                    <a:gradFill flip="none" rotWithShape="1">
                      <a:gsLst>
                        <a:gs pos="24000">
                          <a:srgbClr val="B1B1B1">
                            <a:alpha val="0"/>
                          </a:srgbClr>
                        </a:gs>
                        <a:gs pos="0">
                          <a:sysClr val="window" lastClr="FFFFFF">
                            <a:lumMod val="50000"/>
                            <a:alpha val="28000"/>
                          </a:sysClr>
                        </a:gs>
                        <a:gs pos="60000">
                          <a:sysClr val="window" lastClr="FFFFFF">
                            <a:alpha val="0"/>
                          </a:sysClr>
                        </a:gs>
                      </a:gsLst>
                      <a:lin ang="10800000" scaled="1"/>
                      <a:tileRect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ot="0" spcFirstLastPara="0" vertOverflow="overflow" horzOverflow="overflow" vert="horz" wrap="square" lIns="67189" tIns="33594" rIns="67189" bIns="33594" numCol="1" spcCol="0" rtlCol="0" fromWordArt="0" anchor="ctr" anchorCtr="0" forceAA="0" compatLnSpc="1">
                      <a:noAutofit/>
                    </a:bodyPr>
                    <a:lstStyle/>
                    <a:p>
                      <a:pPr algn="ctr" defTabSz="671901">
                        <a:defRPr/>
                      </a:pPr>
                      <a:endParaRPr lang="en-US" sz="1323" kern="0">
                        <a:solidFill>
                          <a:sysClr val="window" lastClr="FFFFFF"/>
                        </a:solidFill>
                        <a:latin typeface="Calibri" panose="020F0502020204030204"/>
                      </a:endParaRPr>
                    </a:p>
                  </p:txBody>
                </p:sp>
                <p:grpSp>
                  <p:nvGrpSpPr>
                    <p:cNvPr id="35" name="组合 34">
                      <a:extLst>
                        <a:ext uri="{FF2B5EF4-FFF2-40B4-BE49-F238E27FC236}">
                          <a16:creationId xmlns:a16="http://schemas.microsoft.com/office/drawing/2014/main" xmlns="" id="{0FF4515D-7309-449F-89D0-B1EC0FE9DC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09741" y="4136703"/>
                      <a:ext cx="2414283" cy="498791"/>
                      <a:chOff x="6309741" y="4136703"/>
                      <a:chExt cx="2414283" cy="498791"/>
                    </a:xfrm>
                  </p:grpSpPr>
                  <p:sp>
                    <p:nvSpPr>
                      <p:cNvPr id="36" name="圆角矩形 5">
                        <a:extLst>
                          <a:ext uri="{FF2B5EF4-FFF2-40B4-BE49-F238E27FC236}">
                            <a16:creationId xmlns:a16="http://schemas.microsoft.com/office/drawing/2014/main" xmlns="" id="{BA58DFD1-2260-4814-84B6-7C9EED04AE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2227" y="4136703"/>
                        <a:ext cx="2411797" cy="49879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953577" h="1368152">
                            <a:moveTo>
                              <a:pt x="0" y="0"/>
                            </a:moveTo>
                            <a:lnTo>
                              <a:pt x="2509587" y="0"/>
                            </a:lnTo>
                            <a:lnTo>
                              <a:pt x="4452490" y="0"/>
                            </a:lnTo>
                            <a:lnTo>
                              <a:pt x="4760656" y="0"/>
                            </a:lnTo>
                            <a:cubicBezTo>
                              <a:pt x="4883544" y="198811"/>
                              <a:pt x="4953577" y="433265"/>
                              <a:pt x="4953577" y="684076"/>
                            </a:cubicBezTo>
                            <a:cubicBezTo>
                              <a:pt x="4953577" y="934888"/>
                              <a:pt x="4883544" y="1169342"/>
                              <a:pt x="4760656" y="1368152"/>
                            </a:cubicBezTo>
                            <a:lnTo>
                              <a:pt x="4452490" y="1368152"/>
                            </a:lnTo>
                            <a:lnTo>
                              <a:pt x="2509587" y="1368152"/>
                            </a:lnTo>
                            <a:lnTo>
                              <a:pt x="0" y="1368152"/>
                            </a:lnTo>
                            <a:close/>
                          </a:path>
                        </a:pathLst>
                      </a:custGeom>
                      <a:solidFill>
                        <a:srgbClr val="0070C0"/>
                      </a:solidFill>
                      <a:ln w="25400" cap="flat" cmpd="sng" algn="ctr">
                        <a:noFill/>
                        <a:prstDash val="solid"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671901">
                          <a:defRPr/>
                        </a:pPr>
                        <a:endParaRPr lang="en-US" sz="1323" kern="0">
                          <a:solidFill>
                            <a:sysClr val="window" lastClr="FFFFFF"/>
                          </a:solidFill>
                          <a:latin typeface="Calibri" panose="020F0502020204030204"/>
                        </a:endParaRPr>
                      </a:p>
                    </p:txBody>
                  </p:sp>
                  <p:cxnSp>
                    <p:nvCxnSpPr>
                      <p:cNvPr id="37" name="直接连接符 36">
                        <a:extLst>
                          <a:ext uri="{FF2B5EF4-FFF2-40B4-BE49-F238E27FC236}">
                            <a16:creationId xmlns:a16="http://schemas.microsoft.com/office/drawing/2014/main" xmlns="" id="{7AF89765-AE95-49BB-AC55-13B9E2FD73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09741" y="4136703"/>
                        <a:ext cx="2322300" cy="0"/>
                      </a:xfrm>
                      <a:prstGeom prst="line">
                        <a:avLst/>
                      </a:prstGeom>
                      <a:noFill/>
                      <a:ln w="9525" cap="flat" cmpd="sng" algn="ctr">
                        <a:solidFill>
                          <a:srgbClr val="FFFFFF">
                            <a:alpha val="50196"/>
                          </a:srgbClr>
                        </a:solidFill>
                        <a:prstDash val="solid"/>
                      </a:ln>
                      <a:effectLst/>
                    </p:spPr>
                  </p:cxnSp>
                </p:grpSp>
              </p:grpSp>
              <p:grpSp>
                <p:nvGrpSpPr>
                  <p:cNvPr id="31" name="组合 30">
                    <a:extLst>
                      <a:ext uri="{FF2B5EF4-FFF2-40B4-BE49-F238E27FC236}">
                        <a16:creationId xmlns:a16="http://schemas.microsoft.com/office/drawing/2014/main" xmlns="" id="{A0581A2D-83AA-4F63-B2D5-B96A68F86C5C}"/>
                      </a:ext>
                    </a:extLst>
                  </p:cNvPr>
                  <p:cNvGrpSpPr/>
                  <p:nvPr/>
                </p:nvGrpSpPr>
                <p:grpSpPr>
                  <a:xfrm>
                    <a:off x="5874687" y="3848519"/>
                    <a:ext cx="599842" cy="996564"/>
                    <a:chOff x="5874687" y="3848519"/>
                    <a:chExt cx="599842" cy="996564"/>
                  </a:xfrm>
                </p:grpSpPr>
                <p:pic>
                  <p:nvPicPr>
                    <p:cNvPr id="32" name="Picture 3">
                      <a:extLst>
                        <a:ext uri="{FF2B5EF4-FFF2-40B4-BE49-F238E27FC236}">
                          <a16:creationId xmlns:a16="http://schemas.microsoft.com/office/drawing/2014/main" xmlns="" id="{D531D41D-7AB9-49C9-BCF3-AADE83B2DD3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email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5474315" y="4279923"/>
                      <a:ext cx="965532" cy="1647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33" name="Picture 3">
                      <a:extLst>
                        <a:ext uri="{FF2B5EF4-FFF2-40B4-BE49-F238E27FC236}">
                          <a16:creationId xmlns:a16="http://schemas.microsoft.com/office/drawing/2014/main" xmlns="" id="{256B066F-81FC-46EB-8EAE-39876D44FB2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email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6200000" flipH="1" flipV="1">
                      <a:off x="5909369" y="4248891"/>
                      <a:ext cx="965532" cy="1647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</p:grp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xmlns="" id="{FDBBC87B-8B4A-438E-A4A5-03B534CABC26}"/>
                    </a:ext>
                  </a:extLst>
                </p:cNvPr>
                <p:cNvSpPr/>
                <p:nvPr/>
              </p:nvSpPr>
              <p:spPr>
                <a:xfrm>
                  <a:off x="6508565" y="4196008"/>
                  <a:ext cx="1911956" cy="4335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zh-CN" altLang="en-US" sz="147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核心功能及配置</a:t>
                  </a:r>
                  <a:endParaRPr lang="ga-IE" altLang="zh-CN" sz="147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B05CFD5C-60A2-4867-9762-CF70B2FE544F}"/>
                </a:ext>
              </a:extLst>
            </p:cNvPr>
            <p:cNvSpPr/>
            <p:nvPr/>
          </p:nvSpPr>
          <p:spPr>
            <a:xfrm>
              <a:off x="5014440" y="1787305"/>
              <a:ext cx="5911872" cy="438307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3"/>
            </a:p>
          </p:txBody>
        </p:sp>
      </p:grpSp>
    </p:spTree>
    <p:extLst>
      <p:ext uri="{BB962C8B-B14F-4D97-AF65-F5344CB8AC3E}">
        <p14:creationId xmlns:p14="http://schemas.microsoft.com/office/powerpoint/2010/main" val="400411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639CD39-1E8A-4D85-950E-748B6ED23F49}"/>
              </a:ext>
            </a:extLst>
          </p:cNvPr>
          <p:cNvSpPr/>
          <p:nvPr/>
        </p:nvSpPr>
        <p:spPr>
          <a:xfrm>
            <a:off x="4439264" y="1128251"/>
            <a:ext cx="339213" cy="339213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gency FB" panose="020B0503020202020204" pitchFamily="34" charset="0"/>
                <a:ea typeface="★懐風体" panose="02000600000000000000" pitchFamily="2" charset="-128"/>
              </a:rPr>
              <a:t>01</a:t>
            </a:r>
            <a:endParaRPr lang="zh-CN" altLang="en-US" sz="1400" dirty="0">
              <a:latin typeface="Agency FB" panose="020B0503020202020204" pitchFamily="34" charset="0"/>
              <a:ea typeface="★懐風体" panose="02000600000000000000" pitchFamily="2" charset="-128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AD3E8EB2-3FE7-4B4C-859C-E3C0C25D1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682240" cy="50403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DDF8CA1-EDA3-4D1C-AE86-0223C2BE7087}"/>
              </a:ext>
            </a:extLst>
          </p:cNvPr>
          <p:cNvSpPr/>
          <p:nvPr/>
        </p:nvSpPr>
        <p:spPr>
          <a:xfrm>
            <a:off x="1960881" y="995516"/>
            <a:ext cx="2140974" cy="3485043"/>
          </a:xfrm>
          <a:prstGeom prst="rect">
            <a:avLst/>
          </a:prstGeom>
          <a:noFill/>
          <a:ln w="38100"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8F48077-E0F9-4626-8BA6-58D274AF3D88}"/>
              </a:ext>
            </a:extLst>
          </p:cNvPr>
          <p:cNvSpPr txBox="1"/>
          <p:nvPr/>
        </p:nvSpPr>
        <p:spPr>
          <a:xfrm>
            <a:off x="4908606" y="10164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Agency FB" panose="020B0503020202020204" pitchFamily="34" charset="0"/>
              </a:rPr>
              <a:t>主要内容</a:t>
            </a:r>
            <a:endParaRPr lang="zh-CN" altLang="en-US" b="1" dirty="0">
              <a:latin typeface="Agency FB" panose="020B05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46345662-A150-41C9-9927-A403D1210419}"/>
              </a:ext>
            </a:extLst>
          </p:cNvPr>
          <p:cNvSpPr txBox="1"/>
          <p:nvPr/>
        </p:nvSpPr>
        <p:spPr>
          <a:xfrm>
            <a:off x="4845310" y="1384339"/>
            <a:ext cx="371928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主要</a:t>
            </a:r>
            <a:r>
              <a:rPr lang="zh-CN" altLang="en-US" sz="105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介绍医院 疾控中心、医药研发企业等单位关于冷链</a:t>
            </a:r>
            <a:r>
              <a:rPr lang="zh-CN" altLang="en-US" sz="1050" dirty="0" smtClean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监控</a:t>
            </a:r>
            <a:endParaRPr lang="en-US" altLang="zh-CN" sz="1050" dirty="0" smtClean="0">
              <a:solidFill>
                <a:srgbClr val="19B49B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冷链监控主要产品介绍 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冷链监控主要监控对象（领域</a:t>
            </a:r>
            <a:r>
              <a:rPr lang="en-US" altLang="zh-CN" sz="105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)</a:t>
            </a:r>
            <a:r>
              <a:rPr lang="zh-CN" altLang="en-US" sz="1050" dirty="0" smtClean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介绍</a:t>
            </a:r>
            <a:endParaRPr lang="en-US" altLang="zh-CN" sz="1050" dirty="0" smtClean="0">
              <a:solidFill>
                <a:srgbClr val="19B49B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冷</a:t>
            </a:r>
            <a:r>
              <a:rPr lang="zh-CN" altLang="en-US" sz="105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链监控软件与平台</a:t>
            </a:r>
            <a:r>
              <a:rPr lang="zh-CN" altLang="en-US" sz="1050" dirty="0" smtClean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介绍</a:t>
            </a:r>
            <a:endParaRPr lang="zh-CN" altLang="en-US" sz="1050" dirty="0">
              <a:solidFill>
                <a:srgbClr val="19B49B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722BFA7A-C584-46E4-B5FF-A81C9FDEB88B}"/>
              </a:ext>
            </a:extLst>
          </p:cNvPr>
          <p:cNvSpPr/>
          <p:nvPr/>
        </p:nvSpPr>
        <p:spPr>
          <a:xfrm>
            <a:off x="4439264" y="2597206"/>
            <a:ext cx="339213" cy="339213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Agency FB" panose="020B0503020202020204" pitchFamily="34" charset="0"/>
                <a:ea typeface="★懐風体" panose="02000600000000000000" pitchFamily="2" charset="-128"/>
              </a:rPr>
              <a:t>02</a:t>
            </a:r>
            <a:endParaRPr lang="zh-CN" altLang="en-US" sz="1400" dirty="0">
              <a:latin typeface="Agency FB" panose="020B0503020202020204" pitchFamily="34" charset="0"/>
              <a:ea typeface="★懐風体" panose="02000600000000000000" pitchFamily="2" charset="-128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C371297C-948F-4C43-BBAE-81642637A5EC}"/>
              </a:ext>
            </a:extLst>
          </p:cNvPr>
          <p:cNvSpPr txBox="1"/>
          <p:nvPr/>
        </p:nvSpPr>
        <p:spPr>
          <a:xfrm>
            <a:off x="4908606" y="24854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Agency FB" panose="020B0503020202020204" pitchFamily="34" charset="0"/>
              </a:rPr>
              <a:t>适用人群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564B0C87-6BF5-4CCB-9506-54E36B9E776B}"/>
              </a:ext>
            </a:extLst>
          </p:cNvPr>
          <p:cNvSpPr txBox="1"/>
          <p:nvPr/>
        </p:nvSpPr>
        <p:spPr>
          <a:xfrm>
            <a:off x="4938835" y="2782157"/>
            <a:ext cx="1665841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冷链监控使用</a:t>
            </a:r>
            <a:r>
              <a:rPr lang="zh-CN" altLang="en-US" sz="1050" dirty="0" smtClean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者</a:t>
            </a:r>
            <a:endParaRPr lang="en-US" altLang="zh-CN" sz="1050" dirty="0" smtClean="0">
              <a:solidFill>
                <a:srgbClr val="19B49B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冷链监控管理方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冷链监控管设计与应用者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rgbClr val="19B49B"/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冷链监控管感兴趣者</a:t>
            </a:r>
          </a:p>
          <a:p>
            <a:pPr>
              <a:lnSpc>
                <a:spcPct val="150000"/>
              </a:lnSpc>
            </a:pPr>
            <a:endParaRPr lang="zh-CN" altLang="en-US" sz="1050" dirty="0">
              <a:solidFill>
                <a:srgbClr val="19B49B"/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74C3B1E7-B5C2-4B7B-8419-B234A914BEE2}"/>
              </a:ext>
            </a:extLst>
          </p:cNvPr>
          <p:cNvSpPr txBox="1"/>
          <p:nvPr/>
        </p:nvSpPr>
        <p:spPr>
          <a:xfrm>
            <a:off x="3228158" y="1175339"/>
            <a:ext cx="738664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dirty="0" smtClean="0">
                <a:latin typeface="Agency FB" panose="020B0503020202020204" pitchFamily="34" charset="0"/>
              </a:rPr>
              <a:t>本文介绍</a:t>
            </a:r>
            <a:endParaRPr lang="zh-CN" altLang="en-US" sz="3600" b="1" dirty="0">
              <a:latin typeface="Agency FB" panose="020B0503020202020204" pitchFamily="34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57EC3321-8540-432D-A06D-FE46EF21CF3C}"/>
              </a:ext>
            </a:extLst>
          </p:cNvPr>
          <p:cNvCxnSpPr>
            <a:cxnSpLocks/>
          </p:cNvCxnSpPr>
          <p:nvPr/>
        </p:nvCxnSpPr>
        <p:spPr>
          <a:xfrm>
            <a:off x="3308350" y="1244989"/>
            <a:ext cx="0" cy="47498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847A6697-9A6F-4489-8D91-5C8ACCC04418}"/>
              </a:ext>
            </a:extLst>
          </p:cNvPr>
          <p:cNvSpPr txBox="1"/>
          <p:nvPr/>
        </p:nvSpPr>
        <p:spPr>
          <a:xfrm>
            <a:off x="2887838" y="1195215"/>
            <a:ext cx="323165" cy="26909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9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基于冷链云平台的疾控</a:t>
            </a:r>
            <a:r>
              <a:rPr lang="en-US" altLang="zh-CN" sz="9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b="1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医院冷链监控方案</a:t>
            </a:r>
          </a:p>
        </p:txBody>
      </p:sp>
    </p:spTree>
    <p:extLst>
      <p:ext uri="{BB962C8B-B14F-4D97-AF65-F5344CB8AC3E}">
        <p14:creationId xmlns:p14="http://schemas.microsoft.com/office/powerpoint/2010/main" val="40944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20">
            <a:extLst>
              <a:ext uri="{FF2B5EF4-FFF2-40B4-BE49-F238E27FC236}">
                <a16:creationId xmlns:a16="http://schemas.microsoft.com/office/drawing/2014/main" xmlns="" id="{B7A94F03-CA4A-45FF-9A31-E0C7D01D35AB}"/>
              </a:ext>
            </a:extLst>
          </p:cNvPr>
          <p:cNvSpPr txBox="1"/>
          <p:nvPr/>
        </p:nvSpPr>
        <p:spPr>
          <a:xfrm>
            <a:off x="907976" y="292746"/>
            <a:ext cx="439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重磅：疫苗管理法即将实施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276257D-2914-43D7-8600-89915A0532FB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gency FB" panose="020B0503020202020204" pitchFamily="34" charset="0"/>
              </a:rPr>
              <a:t>01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0548DA11-A247-4FC5-93CD-0BA4FB19AA15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xmlns="" id="{121219CF-7D58-4A2B-A4C4-B5326F9CFE09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5016DC07-54A4-4DBE-893C-4AA234E3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42" y="1147402"/>
            <a:ext cx="4457123" cy="132993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28925470-FB72-4488-80A8-152044FF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61" y="2519363"/>
            <a:ext cx="4457123" cy="21726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5276257D-2914-43D7-8600-89915A0532FB}"/>
              </a:ext>
            </a:extLst>
          </p:cNvPr>
          <p:cNvSpPr/>
          <p:nvPr/>
        </p:nvSpPr>
        <p:spPr>
          <a:xfrm>
            <a:off x="5656643" y="2100908"/>
            <a:ext cx="2588379" cy="836910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Agency FB" panose="020B0503020202020204" pitchFamily="34" charset="0"/>
              </a:rPr>
              <a:t>重磅消息</a:t>
            </a:r>
            <a:r>
              <a:rPr lang="en-US" altLang="zh-CN" sz="2400" dirty="0">
                <a:latin typeface="Agency FB" panose="020B0503020202020204" pitchFamily="34" charset="0"/>
              </a:rPr>
              <a:t>2019-6-29</a:t>
            </a:r>
          </a:p>
          <a:p>
            <a:pPr algn="ctr"/>
            <a:r>
              <a:rPr lang="zh-CN" altLang="en-US" sz="2400" dirty="0">
                <a:latin typeface="Agency FB" panose="020B0503020202020204" pitchFamily="34" charset="0"/>
              </a:rPr>
              <a:t>疫苗管理法通过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20">
            <a:extLst>
              <a:ext uri="{FF2B5EF4-FFF2-40B4-BE49-F238E27FC236}">
                <a16:creationId xmlns:a16="http://schemas.microsoft.com/office/drawing/2014/main" xmlns="" id="{B7A94F03-CA4A-45FF-9A31-E0C7D01D35AB}"/>
              </a:ext>
            </a:extLst>
          </p:cNvPr>
          <p:cNvSpPr txBox="1"/>
          <p:nvPr/>
        </p:nvSpPr>
        <p:spPr>
          <a:xfrm>
            <a:off x="907976" y="292746"/>
            <a:ext cx="439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为什么安装智能监控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276257D-2914-43D7-8600-89915A0532FB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gency FB" panose="020B0503020202020204" pitchFamily="34" charset="0"/>
              </a:rPr>
              <a:t>01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0548DA11-A247-4FC5-93CD-0BA4FB19AA15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xmlns="" id="{121219CF-7D58-4A2B-A4C4-B5326F9CFE09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5E846D39-B300-4DD0-879A-D599F81391E2}"/>
              </a:ext>
            </a:extLst>
          </p:cNvPr>
          <p:cNvGrpSpPr/>
          <p:nvPr/>
        </p:nvGrpSpPr>
        <p:grpSpPr>
          <a:xfrm>
            <a:off x="2894203" y="855923"/>
            <a:ext cx="3027193" cy="422978"/>
            <a:chOff x="4081293" y="3961258"/>
            <a:chExt cx="2650009" cy="994175"/>
          </a:xfrm>
        </p:grpSpPr>
        <p:sp>
          <p:nvSpPr>
            <p:cNvPr id="39" name="Rounded Rectangle 43">
              <a:extLst>
                <a:ext uri="{FF2B5EF4-FFF2-40B4-BE49-F238E27FC236}">
                  <a16:creationId xmlns:a16="http://schemas.microsoft.com/office/drawing/2014/main" xmlns="" id="{0D29A195-C400-4082-B4BF-BCEEF9A6A24B}"/>
                </a:ext>
              </a:extLst>
            </p:cNvPr>
            <p:cNvSpPr/>
            <p:nvPr/>
          </p:nvSpPr>
          <p:spPr>
            <a:xfrm>
              <a:off x="4081293" y="3961258"/>
              <a:ext cx="2650009" cy="994175"/>
            </a:xfrm>
            <a:prstGeom prst="roundRect">
              <a:avLst>
                <a:gd name="adj" fmla="val 46832"/>
              </a:avLst>
            </a:prstGeom>
            <a:solidFill>
              <a:srgbClr val="19B4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75"/>
            </a:p>
          </p:txBody>
        </p:sp>
        <p:sp>
          <p:nvSpPr>
            <p:cNvPr id="40" name="TextBox 52">
              <a:extLst>
                <a:ext uri="{FF2B5EF4-FFF2-40B4-BE49-F238E27FC236}">
                  <a16:creationId xmlns:a16="http://schemas.microsoft.com/office/drawing/2014/main" xmlns="" id="{63EB6070-2596-41A9-A2F4-502D179CA9AF}"/>
                </a:ext>
              </a:extLst>
            </p:cNvPr>
            <p:cNvSpPr txBox="1"/>
            <p:nvPr/>
          </p:nvSpPr>
          <p:spPr>
            <a:xfrm>
              <a:off x="4334047" y="4096642"/>
              <a:ext cx="2322793" cy="723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保障用药安全是国家头等大事</a:t>
              </a:r>
              <a:endParaRPr lang="id-ID" altLang="zh-CN" sz="1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sp>
        <p:nvSpPr>
          <p:cNvPr id="42" name="圆角矩形 9">
            <a:extLst>
              <a:ext uri="{FF2B5EF4-FFF2-40B4-BE49-F238E27FC236}">
                <a16:creationId xmlns:a16="http://schemas.microsoft.com/office/drawing/2014/main" xmlns="" id="{E2989065-CCBA-4487-ABDC-3AB342CEC941}"/>
              </a:ext>
            </a:extLst>
          </p:cNvPr>
          <p:cNvSpPr/>
          <p:nvPr/>
        </p:nvSpPr>
        <p:spPr>
          <a:xfrm>
            <a:off x="1300603" y="1325741"/>
            <a:ext cx="6418060" cy="1974728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470" tIns="18235" rIns="36470" bIns="18235" rtlCol="0" anchor="ctr"/>
          <a:lstStyle/>
          <a:p>
            <a:pPr algn="ctr"/>
            <a:endParaRPr lang="zh-CN" altLang="en-US" sz="975"/>
          </a:p>
        </p:txBody>
      </p:sp>
      <p:sp>
        <p:nvSpPr>
          <p:cNvPr id="17" name="矩形 16"/>
          <p:cNvSpPr/>
          <p:nvPr/>
        </p:nvSpPr>
        <p:spPr>
          <a:xfrm>
            <a:off x="1499235" y="1269144"/>
            <a:ext cx="61623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）控温设备新旧不一，安全隐患</a:t>
            </a:r>
            <a:r>
              <a:rPr lang="zh-CN" altLang="en-US" sz="1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时有发生</a:t>
            </a:r>
            <a:endParaRPr lang="en-US" altLang="zh-CN" sz="1200" dirty="0" smtClean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）先进技术服务于医药冷链是社会发展趋势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）第一时间发现并处理安全隐患，避免风险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）刚刚通过的“疫苗管理法”对疫苗监管提出的最高要求</a:t>
            </a:r>
            <a:r>
              <a:rPr lang="zh-CN" altLang="en-US" sz="1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，只有</a:t>
            </a: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最先进的监控才能满足监管需要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）出现问题单位、组织、个人责任重大，问责让人“压力山大”，影响巨大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疫苗药品</a:t>
            </a:r>
            <a:r>
              <a:rPr lang="zh-CN" altLang="en-US" sz="1200" dirty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存储、运输安全关乎民生，好则“社会和谐”，坏则</a:t>
            </a:r>
            <a:r>
              <a:rPr lang="zh-CN" altLang="en-US" sz="1200" dirty="0" smtClean="0">
                <a:solidFill>
                  <a:srgbClr val="19B4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“社会不安”</a:t>
            </a:r>
            <a:endParaRPr lang="zh-CN" altLang="en-US" sz="1200" dirty="0">
              <a:solidFill>
                <a:srgbClr val="19B49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79195" y="3414032"/>
            <a:ext cx="6533758" cy="1579199"/>
            <a:chOff x="1280823" y="3127015"/>
            <a:chExt cx="6533758" cy="1579199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4916C96B-A520-4E01-8232-D20F73916297}"/>
                </a:ext>
              </a:extLst>
            </p:cNvPr>
            <p:cNvSpPr/>
            <p:nvPr/>
          </p:nvSpPr>
          <p:spPr>
            <a:xfrm rot="20966828" flipV="1">
              <a:off x="3062042" y="3805745"/>
              <a:ext cx="3909031" cy="77323"/>
            </a:xfrm>
            <a:prstGeom prst="rect">
              <a:avLst/>
            </a:prstGeom>
            <a:solidFill>
              <a:srgbClr val="19B4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xmlns="" id="{57C909E8-7AC5-4C16-95E7-8A3D98C1FF64}"/>
                </a:ext>
              </a:extLst>
            </p:cNvPr>
            <p:cNvSpPr/>
            <p:nvPr/>
          </p:nvSpPr>
          <p:spPr>
            <a:xfrm>
              <a:off x="3273235" y="4149057"/>
              <a:ext cx="301924" cy="369872"/>
            </a:xfrm>
            <a:prstGeom prst="triangl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xmlns="" id="{1AD22A65-6EE4-42FE-84C2-A03266035620}"/>
                </a:ext>
              </a:extLst>
            </p:cNvPr>
            <p:cNvSpPr/>
            <p:nvPr/>
          </p:nvSpPr>
          <p:spPr>
            <a:xfrm>
              <a:off x="1280823" y="4251747"/>
              <a:ext cx="1136760" cy="37457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100" b="1" dirty="0">
                  <a:solidFill>
                    <a:srgbClr val="19B49B"/>
                  </a:solidFill>
                </a:rPr>
                <a:t>  </a:t>
              </a:r>
              <a:r>
                <a:rPr lang="zh-CN" altLang="en-US" sz="1600" b="1" dirty="0">
                  <a:solidFill>
                    <a:srgbClr val="19B49B"/>
                  </a:solidFill>
                </a:rPr>
                <a:t>冷链监控</a:t>
              </a:r>
              <a:endParaRPr lang="zh-CN" altLang="en-US" sz="1100" b="1" dirty="0">
                <a:solidFill>
                  <a:srgbClr val="19B49B"/>
                </a:solidFill>
              </a:endParaRPr>
            </a:p>
          </p:txBody>
        </p:sp>
        <p:sp>
          <p:nvSpPr>
            <p:cNvPr id="53" name="流程图: 可选过程 52">
              <a:extLst>
                <a:ext uri="{FF2B5EF4-FFF2-40B4-BE49-F238E27FC236}">
                  <a16:creationId xmlns:a16="http://schemas.microsoft.com/office/drawing/2014/main" xmlns="" id="{62F962AC-7563-4224-957F-D7D7FB53FECA}"/>
                </a:ext>
              </a:extLst>
            </p:cNvPr>
            <p:cNvSpPr/>
            <p:nvPr/>
          </p:nvSpPr>
          <p:spPr>
            <a:xfrm>
              <a:off x="4022527" y="4331643"/>
              <a:ext cx="1115794" cy="374571"/>
            </a:xfrm>
            <a:prstGeom prst="flowChartAlternateProcess">
              <a:avLst/>
            </a:prstGeom>
            <a:solidFill>
              <a:srgbClr val="53585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 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超级杠杆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xmlns="" id="{329B4353-27A9-4429-A43D-BD54657874A5}"/>
                </a:ext>
              </a:extLst>
            </p:cNvPr>
            <p:cNvSpPr/>
            <p:nvPr/>
          </p:nvSpPr>
          <p:spPr>
            <a:xfrm>
              <a:off x="2302940" y="3342805"/>
              <a:ext cx="2379177" cy="30777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19B49B"/>
                  </a:solidFill>
                </a:rPr>
                <a:t> </a:t>
              </a:r>
              <a:r>
                <a:rPr lang="zh-CN" altLang="en-US" sz="1400" b="1" dirty="0">
                  <a:solidFill>
                    <a:srgbClr val="19B49B"/>
                  </a:solidFill>
                </a:rPr>
                <a:t>社会稳定是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国家高度与底线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2029" y="3127015"/>
              <a:ext cx="832552" cy="1075855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xmlns="" id="{4916C96B-A520-4E01-8232-D20F73916297}"/>
                </a:ext>
              </a:extLst>
            </p:cNvPr>
            <p:cNvSpPr/>
            <p:nvPr/>
          </p:nvSpPr>
          <p:spPr>
            <a:xfrm rot="20966828" flipV="1">
              <a:off x="2571011" y="4179422"/>
              <a:ext cx="850720" cy="77323"/>
            </a:xfrm>
            <a:prstGeom prst="rect">
              <a:avLst/>
            </a:prstGeom>
            <a:solidFill>
              <a:srgbClr val="959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207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20">
            <a:extLst>
              <a:ext uri="{FF2B5EF4-FFF2-40B4-BE49-F238E27FC236}">
                <a16:creationId xmlns:a16="http://schemas.microsoft.com/office/drawing/2014/main" xmlns="" id="{B7A94F03-CA4A-45FF-9A31-E0C7D01D35AB}"/>
              </a:ext>
            </a:extLst>
          </p:cNvPr>
          <p:cNvSpPr txBox="1"/>
          <p:nvPr/>
        </p:nvSpPr>
        <p:spPr>
          <a:xfrm>
            <a:off x="907976" y="292746"/>
            <a:ext cx="439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南洋冰箱</a:t>
            </a:r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监控系统流程图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276257D-2914-43D7-8600-89915A0532FB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gency FB" panose="020B0503020202020204" pitchFamily="34" charset="0"/>
              </a:rPr>
              <a:t>01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0548DA11-A247-4FC5-93CD-0BA4FB19AA15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xmlns="" id="{121219CF-7D58-4A2B-A4C4-B5326F9CFE09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5E846D39-B300-4DD0-879A-D599F81391E2}"/>
              </a:ext>
            </a:extLst>
          </p:cNvPr>
          <p:cNvGrpSpPr/>
          <p:nvPr/>
        </p:nvGrpSpPr>
        <p:grpSpPr>
          <a:xfrm>
            <a:off x="6041441" y="1415431"/>
            <a:ext cx="1784121" cy="422978"/>
            <a:chOff x="4081293" y="3961258"/>
            <a:chExt cx="2650009" cy="994175"/>
          </a:xfrm>
        </p:grpSpPr>
        <p:sp>
          <p:nvSpPr>
            <p:cNvPr id="39" name="Rounded Rectangle 43">
              <a:extLst>
                <a:ext uri="{FF2B5EF4-FFF2-40B4-BE49-F238E27FC236}">
                  <a16:creationId xmlns:a16="http://schemas.microsoft.com/office/drawing/2014/main" xmlns="" id="{0D29A195-C400-4082-B4BF-BCEEF9A6A24B}"/>
                </a:ext>
              </a:extLst>
            </p:cNvPr>
            <p:cNvSpPr/>
            <p:nvPr/>
          </p:nvSpPr>
          <p:spPr>
            <a:xfrm>
              <a:off x="4081293" y="3961258"/>
              <a:ext cx="2650009" cy="994175"/>
            </a:xfrm>
            <a:prstGeom prst="roundRect">
              <a:avLst>
                <a:gd name="adj" fmla="val 46832"/>
              </a:avLst>
            </a:prstGeom>
            <a:solidFill>
              <a:srgbClr val="19B4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75"/>
            </a:p>
          </p:txBody>
        </p:sp>
        <p:sp>
          <p:nvSpPr>
            <p:cNvPr id="40" name="TextBox 52">
              <a:extLst>
                <a:ext uri="{FF2B5EF4-FFF2-40B4-BE49-F238E27FC236}">
                  <a16:creationId xmlns:a16="http://schemas.microsoft.com/office/drawing/2014/main" xmlns="" id="{63EB6070-2596-41A9-A2F4-502D179CA9AF}"/>
                </a:ext>
              </a:extLst>
            </p:cNvPr>
            <p:cNvSpPr txBox="1"/>
            <p:nvPr/>
          </p:nvSpPr>
          <p:spPr>
            <a:xfrm>
              <a:off x="4334047" y="4096642"/>
              <a:ext cx="2322793" cy="723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物联网</a:t>
              </a:r>
              <a:endParaRPr lang="id-ID" altLang="zh-CN" sz="1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5E846D39-B300-4DD0-879A-D599F81391E2}"/>
              </a:ext>
            </a:extLst>
          </p:cNvPr>
          <p:cNvGrpSpPr/>
          <p:nvPr/>
        </p:nvGrpSpPr>
        <p:grpSpPr>
          <a:xfrm>
            <a:off x="6041441" y="2049275"/>
            <a:ext cx="1784121" cy="422978"/>
            <a:chOff x="4081293" y="3961258"/>
            <a:chExt cx="2650009" cy="994175"/>
          </a:xfrm>
        </p:grpSpPr>
        <p:sp>
          <p:nvSpPr>
            <p:cNvPr id="22" name="Rounded Rectangle 43">
              <a:extLst>
                <a:ext uri="{FF2B5EF4-FFF2-40B4-BE49-F238E27FC236}">
                  <a16:creationId xmlns:a16="http://schemas.microsoft.com/office/drawing/2014/main" xmlns="" id="{0D29A195-C400-4082-B4BF-BCEEF9A6A24B}"/>
                </a:ext>
              </a:extLst>
            </p:cNvPr>
            <p:cNvSpPr/>
            <p:nvPr/>
          </p:nvSpPr>
          <p:spPr>
            <a:xfrm>
              <a:off x="4081293" y="3961258"/>
              <a:ext cx="2650009" cy="994175"/>
            </a:xfrm>
            <a:prstGeom prst="roundRect">
              <a:avLst>
                <a:gd name="adj" fmla="val 46832"/>
              </a:avLst>
            </a:prstGeom>
            <a:solidFill>
              <a:srgbClr val="19B4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75"/>
            </a:p>
          </p:txBody>
        </p: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xmlns="" id="{63EB6070-2596-41A9-A2F4-502D179CA9AF}"/>
                </a:ext>
              </a:extLst>
            </p:cNvPr>
            <p:cNvSpPr txBox="1"/>
            <p:nvPr/>
          </p:nvSpPr>
          <p:spPr>
            <a:xfrm>
              <a:off x="4334047" y="4096642"/>
              <a:ext cx="2322793" cy="723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互联网</a:t>
              </a:r>
              <a:endParaRPr lang="id-ID" altLang="zh-CN" sz="1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5E846D39-B300-4DD0-879A-D599F81391E2}"/>
              </a:ext>
            </a:extLst>
          </p:cNvPr>
          <p:cNvGrpSpPr/>
          <p:nvPr/>
        </p:nvGrpSpPr>
        <p:grpSpPr>
          <a:xfrm>
            <a:off x="6041441" y="2742504"/>
            <a:ext cx="1784121" cy="422978"/>
            <a:chOff x="4081293" y="3961258"/>
            <a:chExt cx="2650009" cy="994175"/>
          </a:xfrm>
        </p:grpSpPr>
        <p:sp>
          <p:nvSpPr>
            <p:cNvPr id="25" name="Rounded Rectangle 43">
              <a:extLst>
                <a:ext uri="{FF2B5EF4-FFF2-40B4-BE49-F238E27FC236}">
                  <a16:creationId xmlns:a16="http://schemas.microsoft.com/office/drawing/2014/main" xmlns="" id="{0D29A195-C400-4082-B4BF-BCEEF9A6A24B}"/>
                </a:ext>
              </a:extLst>
            </p:cNvPr>
            <p:cNvSpPr/>
            <p:nvPr/>
          </p:nvSpPr>
          <p:spPr>
            <a:xfrm>
              <a:off x="4081293" y="3961258"/>
              <a:ext cx="2650009" cy="994175"/>
            </a:xfrm>
            <a:prstGeom prst="roundRect">
              <a:avLst>
                <a:gd name="adj" fmla="val 46832"/>
              </a:avLst>
            </a:prstGeom>
            <a:solidFill>
              <a:srgbClr val="19B4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75"/>
            </a:p>
          </p:txBody>
        </p:sp>
        <p:sp>
          <p:nvSpPr>
            <p:cNvPr id="26" name="TextBox 52">
              <a:extLst>
                <a:ext uri="{FF2B5EF4-FFF2-40B4-BE49-F238E27FC236}">
                  <a16:creationId xmlns:a16="http://schemas.microsoft.com/office/drawing/2014/main" xmlns="" id="{63EB6070-2596-41A9-A2F4-502D179CA9AF}"/>
                </a:ext>
              </a:extLst>
            </p:cNvPr>
            <p:cNvSpPr txBox="1"/>
            <p:nvPr/>
          </p:nvSpPr>
          <p:spPr>
            <a:xfrm>
              <a:off x="4334047" y="4096642"/>
              <a:ext cx="2322793" cy="723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无线通信</a:t>
              </a:r>
              <a:endParaRPr lang="id-ID" altLang="zh-CN" sz="1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5E846D39-B300-4DD0-879A-D599F81391E2}"/>
              </a:ext>
            </a:extLst>
          </p:cNvPr>
          <p:cNvGrpSpPr/>
          <p:nvPr/>
        </p:nvGrpSpPr>
        <p:grpSpPr>
          <a:xfrm>
            <a:off x="6041441" y="3435733"/>
            <a:ext cx="1784121" cy="422978"/>
            <a:chOff x="4081293" y="3961258"/>
            <a:chExt cx="2650009" cy="994175"/>
          </a:xfrm>
        </p:grpSpPr>
        <p:sp>
          <p:nvSpPr>
            <p:cNvPr id="28" name="Rounded Rectangle 43">
              <a:extLst>
                <a:ext uri="{FF2B5EF4-FFF2-40B4-BE49-F238E27FC236}">
                  <a16:creationId xmlns:a16="http://schemas.microsoft.com/office/drawing/2014/main" xmlns="" id="{0D29A195-C400-4082-B4BF-BCEEF9A6A24B}"/>
                </a:ext>
              </a:extLst>
            </p:cNvPr>
            <p:cNvSpPr/>
            <p:nvPr/>
          </p:nvSpPr>
          <p:spPr>
            <a:xfrm>
              <a:off x="4081293" y="3961258"/>
              <a:ext cx="2650009" cy="994175"/>
            </a:xfrm>
            <a:prstGeom prst="roundRect">
              <a:avLst>
                <a:gd name="adj" fmla="val 46832"/>
              </a:avLst>
            </a:prstGeom>
            <a:solidFill>
              <a:srgbClr val="19B4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75"/>
            </a:p>
          </p:txBody>
        </p:sp>
        <p:sp>
          <p:nvSpPr>
            <p:cNvPr id="34" name="TextBox 52">
              <a:extLst>
                <a:ext uri="{FF2B5EF4-FFF2-40B4-BE49-F238E27FC236}">
                  <a16:creationId xmlns:a16="http://schemas.microsoft.com/office/drawing/2014/main" xmlns="" id="{63EB6070-2596-41A9-A2F4-502D179CA9AF}"/>
                </a:ext>
              </a:extLst>
            </p:cNvPr>
            <p:cNvSpPr txBox="1"/>
            <p:nvPr/>
          </p:nvSpPr>
          <p:spPr>
            <a:xfrm>
              <a:off x="4334047" y="4096642"/>
              <a:ext cx="2322793" cy="723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云平台</a:t>
              </a:r>
              <a:endParaRPr lang="id-ID" altLang="zh-CN" sz="1400" dirty="0">
                <a:solidFill>
                  <a:schemeClr val="bg1"/>
                </a:solidFill>
                <a:latin typeface="思源黑体 CN Medium" pitchFamily="34" charset="-122"/>
                <a:ea typeface="思源黑体 CN Medium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1" y="1128769"/>
            <a:ext cx="4877531" cy="363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44">
            <a:extLst>
              <a:ext uri="{FF2B5EF4-FFF2-40B4-BE49-F238E27FC236}">
                <a16:creationId xmlns:a16="http://schemas.microsoft.com/office/drawing/2014/main" xmlns="" id="{8790BB78-839E-4575-AADD-7318BDD998C7}"/>
              </a:ext>
            </a:extLst>
          </p:cNvPr>
          <p:cNvSpPr txBox="1"/>
          <p:nvPr/>
        </p:nvSpPr>
        <p:spPr>
          <a:xfrm>
            <a:off x="927649" y="1574089"/>
            <a:ext cx="282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lphaLcPeriod"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最多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采集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64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路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温度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信号；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 algn="just">
              <a:buFont typeface="+mj-lt"/>
              <a:buAutoNum type="alphaLcPeriod"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超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大存储容量：大于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条；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indent="-228600" algn="just">
              <a:buFont typeface="+mj-lt"/>
              <a:buAutoNum type="alphaLcPeriod"/>
            </a:pP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传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用于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冷藏车监控时增加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定位功能，最多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采集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路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温度，产品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型号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NY901P;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需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配套物联网卡或手机卡实现数据上传，支持短信报警（配套手机卡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E57E847-53CF-4326-BD6A-71521DBE6E45}"/>
              </a:ext>
            </a:extLst>
          </p:cNvPr>
          <p:cNvSpPr txBox="1"/>
          <p:nvPr/>
        </p:nvSpPr>
        <p:spPr>
          <a:xfrm>
            <a:off x="907975" y="292746"/>
            <a:ext cx="607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主要产品介绍</a:t>
            </a:r>
            <a:r>
              <a:rPr lang="zh-CN" altLang="en-US" sz="20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（以云平台为核心</a:t>
            </a:r>
            <a:r>
              <a:rPr lang="zh-CN" altLang="en-US" sz="20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监控系统）</a:t>
            </a:r>
            <a:endParaRPr lang="zh-CN" altLang="en-US" sz="2000" dirty="0"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F4CF2A05-2BD8-44AC-AC1E-FDA019F6B1EF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02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14E93C91-C73A-4CF8-B234-ED477C7A1C4B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xmlns="" id="{D621406F-C0B2-46F1-AC16-F290DAFE029F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5E846D39-B300-4DD0-879A-D599F81391E2}"/>
              </a:ext>
            </a:extLst>
          </p:cNvPr>
          <p:cNvGrpSpPr/>
          <p:nvPr/>
        </p:nvGrpSpPr>
        <p:grpSpPr>
          <a:xfrm>
            <a:off x="1206211" y="969621"/>
            <a:ext cx="2156261" cy="422978"/>
            <a:chOff x="4081293" y="3961258"/>
            <a:chExt cx="2650009" cy="994175"/>
          </a:xfrm>
        </p:grpSpPr>
        <p:sp>
          <p:nvSpPr>
            <p:cNvPr id="31" name="Rounded Rectangle 43">
              <a:extLst>
                <a:ext uri="{FF2B5EF4-FFF2-40B4-BE49-F238E27FC236}">
                  <a16:creationId xmlns:a16="http://schemas.microsoft.com/office/drawing/2014/main" xmlns="" id="{0D29A195-C400-4082-B4BF-BCEEF9A6A24B}"/>
                </a:ext>
              </a:extLst>
            </p:cNvPr>
            <p:cNvSpPr/>
            <p:nvPr/>
          </p:nvSpPr>
          <p:spPr>
            <a:xfrm>
              <a:off x="4081293" y="3961258"/>
              <a:ext cx="2650009" cy="994175"/>
            </a:xfrm>
            <a:prstGeom prst="roundRect">
              <a:avLst>
                <a:gd name="adj" fmla="val 46832"/>
              </a:avLst>
            </a:prstGeom>
            <a:solidFill>
              <a:srgbClr val="19B4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75"/>
            </a:p>
          </p:txBody>
        </p:sp>
        <p:sp>
          <p:nvSpPr>
            <p:cNvPr id="32" name="TextBox 52">
              <a:extLst>
                <a:ext uri="{FF2B5EF4-FFF2-40B4-BE49-F238E27FC236}">
                  <a16:creationId xmlns:a16="http://schemas.microsoft.com/office/drawing/2014/main" xmlns="" id="{63EB6070-2596-41A9-A2F4-502D179CA9AF}"/>
                </a:ext>
              </a:extLst>
            </p:cNvPr>
            <p:cNvSpPr txBox="1"/>
            <p:nvPr/>
          </p:nvSpPr>
          <p:spPr>
            <a:xfrm>
              <a:off x="4244900" y="4132813"/>
              <a:ext cx="2322793" cy="65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altLang="zh-CN" sz="12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NY901K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智能监控主机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5E846D39-B300-4DD0-879A-D599F81391E2}"/>
              </a:ext>
            </a:extLst>
          </p:cNvPr>
          <p:cNvGrpSpPr/>
          <p:nvPr/>
        </p:nvGrpSpPr>
        <p:grpSpPr>
          <a:xfrm>
            <a:off x="5630161" y="969621"/>
            <a:ext cx="2156261" cy="430887"/>
            <a:chOff x="4081293" y="3961258"/>
            <a:chExt cx="2650009" cy="1012765"/>
          </a:xfrm>
        </p:grpSpPr>
        <p:sp>
          <p:nvSpPr>
            <p:cNvPr id="34" name="Rounded Rectangle 43">
              <a:extLst>
                <a:ext uri="{FF2B5EF4-FFF2-40B4-BE49-F238E27FC236}">
                  <a16:creationId xmlns:a16="http://schemas.microsoft.com/office/drawing/2014/main" xmlns="" id="{0D29A195-C400-4082-B4BF-BCEEF9A6A24B}"/>
                </a:ext>
              </a:extLst>
            </p:cNvPr>
            <p:cNvSpPr/>
            <p:nvPr/>
          </p:nvSpPr>
          <p:spPr>
            <a:xfrm>
              <a:off x="4081293" y="3961258"/>
              <a:ext cx="2650009" cy="994175"/>
            </a:xfrm>
            <a:prstGeom prst="roundRect">
              <a:avLst>
                <a:gd name="adj" fmla="val 46832"/>
              </a:avLst>
            </a:prstGeom>
            <a:solidFill>
              <a:srgbClr val="19B4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75"/>
            </a:p>
          </p:txBody>
        </p:sp>
        <p:sp>
          <p:nvSpPr>
            <p:cNvPr id="35" name="TextBox 52">
              <a:extLst>
                <a:ext uri="{FF2B5EF4-FFF2-40B4-BE49-F238E27FC236}">
                  <a16:creationId xmlns:a16="http://schemas.microsoft.com/office/drawing/2014/main" xmlns="" id="{63EB6070-2596-41A9-A2F4-502D179CA9AF}"/>
                </a:ext>
              </a:extLst>
            </p:cNvPr>
            <p:cNvSpPr txBox="1"/>
            <p:nvPr/>
          </p:nvSpPr>
          <p:spPr>
            <a:xfrm>
              <a:off x="4259643" y="3961258"/>
              <a:ext cx="2322793" cy="101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NY175T1</a:t>
              </a:r>
              <a:r>
                <a:rPr lang="zh-CN" altLang="en-US" sz="11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无线温度传感器</a:t>
              </a:r>
            </a:p>
            <a:p>
              <a:r>
                <a:rPr lang="en-US" altLang="zh-CN" sz="1100" dirty="0" smtClean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NY175T2</a:t>
              </a:r>
              <a:r>
                <a:rPr lang="zh-CN" altLang="en-US" sz="1100" dirty="0">
                  <a:solidFill>
                    <a:schemeClr val="bg1"/>
                  </a:solidFill>
                  <a:latin typeface="思源黑体 CN Medium" pitchFamily="34" charset="-122"/>
                  <a:ea typeface="思源黑体 CN Medium" pitchFamily="34" charset="-122"/>
                </a:rPr>
                <a:t>无线温度传感器</a:t>
              </a:r>
            </a:p>
          </p:txBody>
        </p:sp>
      </p:grpSp>
      <p:sp>
        <p:nvSpPr>
          <p:cNvPr id="36" name="TextBox 44">
            <a:extLst>
              <a:ext uri="{FF2B5EF4-FFF2-40B4-BE49-F238E27FC236}">
                <a16:creationId xmlns:a16="http://schemas.microsoft.com/office/drawing/2014/main" xmlns="" id="{8790BB78-839E-4575-AADD-7318BDD998C7}"/>
              </a:ext>
            </a:extLst>
          </p:cNvPr>
          <p:cNvSpPr txBox="1"/>
          <p:nvPr/>
        </p:nvSpPr>
        <p:spPr>
          <a:xfrm>
            <a:off x="5323341" y="1574089"/>
            <a:ext cx="2858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a.   LCD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显示，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无线通信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  <a:endParaRPr lang="zh-CN" altLang="en-US" sz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b.   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温度：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-40-80℃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-100-100℃ ;       </a:t>
            </a:r>
          </a:p>
          <a:p>
            <a:pPr algn="just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c. 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精度：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±0.5℃@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0-50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）℃、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±1℃@0℃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以下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</a:p>
          <a:p>
            <a:pPr algn="just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d.  NY175T1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支持单温度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探头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e.  NY175T2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支持双温度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探头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;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f.   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超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限闪屏与声音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报警。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F3B94BB8-4D86-4415-A018-2BFD8161DF7B}"/>
              </a:ext>
            </a:extLst>
          </p:cNvPr>
          <p:cNvSpPr/>
          <p:nvPr/>
        </p:nvSpPr>
        <p:spPr>
          <a:xfrm>
            <a:off x="811161" y="1439737"/>
            <a:ext cx="2946363" cy="3387443"/>
          </a:xfrm>
          <a:prstGeom prst="rect">
            <a:avLst/>
          </a:prstGeom>
          <a:noFill/>
          <a:ln w="38100"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F3B94BB8-4D86-4415-A018-2BFD8161DF7B}"/>
              </a:ext>
            </a:extLst>
          </p:cNvPr>
          <p:cNvSpPr/>
          <p:nvPr/>
        </p:nvSpPr>
        <p:spPr>
          <a:xfrm>
            <a:off x="5235111" y="1439737"/>
            <a:ext cx="2946363" cy="3387443"/>
          </a:xfrm>
          <a:prstGeom prst="rect">
            <a:avLst/>
          </a:prstGeom>
          <a:noFill/>
          <a:ln w="38100"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D:\INESA\工业网关白皮书\9032601297_208947883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35" y="3548708"/>
            <a:ext cx="1633424" cy="11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2BF17E3-5ED6-4CCC-B252-5AFD47A83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447" y="3199853"/>
            <a:ext cx="1261687" cy="13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0">
            <a:extLst>
              <a:ext uri="{FF2B5EF4-FFF2-40B4-BE49-F238E27FC236}">
                <a16:creationId xmlns:a16="http://schemas.microsoft.com/office/drawing/2014/main" xmlns="" id="{D38604F7-CCD4-4FAC-9913-3284EFE570C5}"/>
              </a:ext>
            </a:extLst>
          </p:cNvPr>
          <p:cNvSpPr txBox="1"/>
          <p:nvPr/>
        </p:nvSpPr>
        <p:spPr>
          <a:xfrm>
            <a:off x="907975" y="292746"/>
            <a:ext cx="534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NY</a:t>
            </a:r>
            <a:r>
              <a:rPr lang="zh-CN" altLang="en-US" sz="24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无线</a:t>
            </a:r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温度传感器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E9D25D43-150B-421C-9D6E-E5B1B6D3DCFA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Agency FB" panose="020B0503020202020204" pitchFamily="34" charset="0"/>
              </a:rPr>
              <a:t>03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EDD4CCAE-DE5D-4FD3-957F-B43EC8C4C72B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xmlns="" id="{805657CA-5F5F-4CC0-989B-5F206D09EE56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sp>
        <p:nvSpPr>
          <p:cNvPr id="41" name="圆角矩形 9">
            <a:extLst>
              <a:ext uri="{FF2B5EF4-FFF2-40B4-BE49-F238E27FC236}">
                <a16:creationId xmlns:a16="http://schemas.microsoft.com/office/drawing/2014/main" xmlns="" id="{E2989065-CCBA-4487-ABDC-3AB342CEC941}"/>
              </a:ext>
            </a:extLst>
          </p:cNvPr>
          <p:cNvSpPr/>
          <p:nvPr/>
        </p:nvSpPr>
        <p:spPr>
          <a:xfrm>
            <a:off x="811161" y="1412061"/>
            <a:ext cx="7354271" cy="3239260"/>
          </a:xfrm>
          <a:prstGeom prst="roundRect">
            <a:avLst>
              <a:gd name="adj" fmla="val 0"/>
            </a:avLst>
          </a:prstGeom>
          <a:noFill/>
          <a:ln w="25400">
            <a:solidFill>
              <a:srgbClr val="1AB3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470" tIns="18235" rIns="36470" bIns="18235" rtlCol="0" anchor="ctr"/>
          <a:lstStyle/>
          <a:p>
            <a:pPr algn="ctr"/>
            <a:endParaRPr lang="zh-CN" altLang="en-US" sz="975"/>
          </a:p>
        </p:txBody>
      </p:sp>
      <p:sp>
        <p:nvSpPr>
          <p:cNvPr id="42" name="矩形 41"/>
          <p:cNvSpPr/>
          <p:nvPr/>
        </p:nvSpPr>
        <p:spPr>
          <a:xfrm>
            <a:off x="3272590" y="1692863"/>
            <a:ext cx="48928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易</a:t>
            </a:r>
            <a:r>
              <a:rPr lang="zh-CN" altLang="en-US" sz="1600" dirty="0" smtClean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电池</a:t>
            </a:r>
            <a:r>
              <a:rPr lang="en-US" altLang="zh-CN" sz="1600" dirty="0" smtClean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外接</a:t>
            </a:r>
            <a:r>
              <a:rPr lang="zh-CN" altLang="en-US" sz="1600" dirty="0" smtClean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供电</a:t>
            </a: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，无线通信，开机即工作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易安装</a:t>
            </a:r>
            <a:r>
              <a:rPr lang="zh-CN" altLang="en-US" sz="1600" dirty="0" smtClean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：传感器直接放到冰箱，冷库等</a:t>
            </a:r>
            <a:endParaRPr lang="zh-CN" altLang="en-US" sz="1600" dirty="0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高</a:t>
            </a: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防护：</a:t>
            </a:r>
            <a:r>
              <a:rPr lang="en-US" altLang="zh-CN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IP65</a:t>
            </a: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防护，防潮湿、坚固耐用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超低温：更有</a:t>
            </a:r>
            <a:r>
              <a:rPr lang="en-US" altLang="zh-CN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-100℃</a:t>
            </a: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超低温产品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适用对象：医用冰箱、冰柜、冷库、冷藏</a:t>
            </a:r>
            <a:r>
              <a:rPr lang="en-US" altLang="zh-CN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冷冻车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1600" dirty="0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01923" y="910697"/>
            <a:ext cx="170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9B49B"/>
                </a:solidFill>
              </a:rPr>
              <a:t>产品特点</a:t>
            </a:r>
            <a:endParaRPr lang="zh-CN" altLang="en-US" sz="2000" b="1" dirty="0">
              <a:solidFill>
                <a:srgbClr val="19B49B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2BF17E3-5ED6-4CCC-B252-5AFD47A8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549" y="2983961"/>
            <a:ext cx="1261687" cy="1386558"/>
          </a:xfrm>
          <a:prstGeom prst="rect">
            <a:avLst/>
          </a:prstGeom>
        </p:spPr>
      </p:pic>
      <p:pic>
        <p:nvPicPr>
          <p:cNvPr id="12" name="图片 11" descr="C:\Users\zengy\AppData\Local\Temp\WeChat Files\9e092e0c05a99348082588d8d9cc5fd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66" y="1692862"/>
            <a:ext cx="853034" cy="1113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0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0">
            <a:extLst>
              <a:ext uri="{FF2B5EF4-FFF2-40B4-BE49-F238E27FC236}">
                <a16:creationId xmlns:a16="http://schemas.microsoft.com/office/drawing/2014/main" xmlns="" id="{D38604F7-CCD4-4FAC-9913-3284EFE570C5}"/>
              </a:ext>
            </a:extLst>
          </p:cNvPr>
          <p:cNvSpPr txBox="1"/>
          <p:nvPr/>
        </p:nvSpPr>
        <p:spPr>
          <a:xfrm>
            <a:off x="907975" y="292746"/>
            <a:ext cx="534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NY</a:t>
            </a:r>
            <a:r>
              <a:rPr lang="zh-CN" altLang="en-US" sz="2400" dirty="0" smtClean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无线</a:t>
            </a:r>
            <a:r>
              <a:rPr lang="zh-CN" altLang="en-US" sz="2400" dirty="0"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温度传感器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E9D25D43-150B-421C-9D6E-E5B1B6D3DCFA}"/>
              </a:ext>
            </a:extLst>
          </p:cNvPr>
          <p:cNvSpPr/>
          <p:nvPr/>
        </p:nvSpPr>
        <p:spPr>
          <a:xfrm>
            <a:off x="398206" y="317090"/>
            <a:ext cx="412955" cy="412955"/>
          </a:xfrm>
          <a:prstGeom prst="rect">
            <a:avLst/>
          </a:prstGeom>
          <a:solidFill>
            <a:srgbClr val="19B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Agency FB" panose="020B0503020202020204" pitchFamily="34" charset="0"/>
              </a:rPr>
              <a:t>03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EDD4CCAE-DE5D-4FD3-957F-B43EC8C4C72B}"/>
              </a:ext>
            </a:extLst>
          </p:cNvPr>
          <p:cNvCxnSpPr>
            <a:cxnSpLocks/>
          </p:cNvCxnSpPr>
          <p:nvPr/>
        </p:nvCxnSpPr>
        <p:spPr>
          <a:xfrm>
            <a:off x="1489402" y="744794"/>
            <a:ext cx="7256207" cy="0"/>
          </a:xfrm>
          <a:prstGeom prst="line">
            <a:avLst/>
          </a:prstGeom>
          <a:ln w="12700">
            <a:solidFill>
              <a:srgbClr val="19B4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xmlns="" id="{805657CA-5F5F-4CC0-989B-5F206D09EE56}"/>
              </a:ext>
            </a:extLst>
          </p:cNvPr>
          <p:cNvSpPr/>
          <p:nvPr/>
        </p:nvSpPr>
        <p:spPr>
          <a:xfrm>
            <a:off x="859155" y="691470"/>
            <a:ext cx="640080" cy="57208"/>
          </a:xfrm>
          <a:custGeom>
            <a:avLst/>
            <a:gdLst>
              <a:gd name="connsiteX0" fmla="*/ 0 w 640080"/>
              <a:gd name="connsiteY0" fmla="*/ 34335 h 57208"/>
              <a:gd name="connsiteX1" fmla="*/ 121920 w 640080"/>
              <a:gd name="connsiteY1" fmla="*/ 5760 h 57208"/>
              <a:gd name="connsiteX2" fmla="*/ 169545 w 640080"/>
              <a:gd name="connsiteY2" fmla="*/ 57195 h 57208"/>
              <a:gd name="connsiteX3" fmla="*/ 287655 w 640080"/>
              <a:gd name="connsiteY3" fmla="*/ 45 h 57208"/>
              <a:gd name="connsiteX4" fmla="*/ 392430 w 640080"/>
              <a:gd name="connsiteY4" fmla="*/ 47670 h 57208"/>
              <a:gd name="connsiteX5" fmla="*/ 640080 w 640080"/>
              <a:gd name="connsiteY5" fmla="*/ 51480 h 5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" h="57208">
                <a:moveTo>
                  <a:pt x="0" y="34335"/>
                </a:moveTo>
                <a:cubicBezTo>
                  <a:pt x="46831" y="18142"/>
                  <a:pt x="93663" y="1950"/>
                  <a:pt x="121920" y="5760"/>
                </a:cubicBezTo>
                <a:cubicBezTo>
                  <a:pt x="150177" y="9570"/>
                  <a:pt x="141923" y="58147"/>
                  <a:pt x="169545" y="57195"/>
                </a:cubicBezTo>
                <a:cubicBezTo>
                  <a:pt x="197167" y="56243"/>
                  <a:pt x="250508" y="1632"/>
                  <a:pt x="287655" y="45"/>
                </a:cubicBezTo>
                <a:cubicBezTo>
                  <a:pt x="324802" y="-1542"/>
                  <a:pt x="333693" y="39098"/>
                  <a:pt x="392430" y="47670"/>
                </a:cubicBezTo>
                <a:cubicBezTo>
                  <a:pt x="451168" y="56243"/>
                  <a:pt x="545624" y="53861"/>
                  <a:pt x="640080" y="51480"/>
                </a:cubicBezTo>
              </a:path>
            </a:pathLst>
          </a:custGeom>
          <a:noFill/>
          <a:ln>
            <a:solidFill>
              <a:srgbClr val="19B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F1819969-21C5-4CFD-BBE4-6EFBA3D308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7" y="317090"/>
            <a:ext cx="2202852" cy="34032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901922" y="910697"/>
            <a:ext cx="196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19B49B"/>
                </a:solidFill>
              </a:rPr>
              <a:t>CNAS</a:t>
            </a:r>
            <a:r>
              <a:rPr lang="zh-CN" altLang="en-US" sz="2000" b="1" dirty="0" smtClean="0">
                <a:solidFill>
                  <a:srgbClr val="19B49B"/>
                </a:solidFill>
              </a:rPr>
              <a:t>权威认证</a:t>
            </a:r>
            <a:endParaRPr lang="zh-CN" altLang="en-US" sz="2000" b="1" dirty="0">
              <a:solidFill>
                <a:srgbClr val="19B49B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5" y="1310807"/>
            <a:ext cx="3505994" cy="3545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534" y="1310807"/>
            <a:ext cx="3613037" cy="35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heme/theme1.xml><?xml version="1.0" encoding="utf-8"?>
<a:theme xmlns:a="http://schemas.openxmlformats.org/drawingml/2006/main" name="第一PPT，www.1ppt.com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1E98A8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</TotalTime>
  <Words>1345</Words>
  <Application>Microsoft Office PowerPoint</Application>
  <PresentationFormat>自定义</PresentationFormat>
  <Paragraphs>199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★懐風体</vt:lpstr>
      <vt:lpstr>Open Sans</vt:lpstr>
      <vt:lpstr>等线</vt:lpstr>
      <vt:lpstr>等线 Light</vt:lpstr>
      <vt:lpstr>方正兰亭中粗黑_GBK</vt:lpstr>
      <vt:lpstr>方正兰亭准黑_GBK</vt:lpstr>
      <vt:lpstr>思源黑体 CN Medium</vt:lpstr>
      <vt:lpstr>宋体</vt:lpstr>
      <vt:lpstr>微软雅黑</vt:lpstr>
      <vt:lpstr>微软雅黑 Light</vt:lpstr>
      <vt:lpstr>Agency FB</vt:lpstr>
      <vt:lpstr>Arial</vt:lpstr>
      <vt:lpstr>Calibri</vt:lpstr>
      <vt:lpstr>Calibri Light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FANG</cp:lastModifiedBy>
  <cp:revision>119</cp:revision>
  <dcterms:created xsi:type="dcterms:W3CDTF">2017-08-07T14:44:08Z</dcterms:created>
  <dcterms:modified xsi:type="dcterms:W3CDTF">2019-07-17T06:58:40Z</dcterms:modified>
</cp:coreProperties>
</file>